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4" r:id="rId1"/>
    <p:sldMasterId id="2147483670" r:id="rId2"/>
    <p:sldMasterId id="2147483674" r:id="rId3"/>
  </p:sldMasterIdLst>
  <p:notesMasterIdLst>
    <p:notesMasterId r:id="rId17"/>
  </p:notesMasterIdLst>
  <p:handoutMasterIdLst>
    <p:handoutMasterId r:id="rId18"/>
  </p:handoutMasterIdLst>
  <p:sldIdLst>
    <p:sldId id="269" r:id="rId4"/>
    <p:sldId id="289" r:id="rId5"/>
    <p:sldId id="290" r:id="rId6"/>
    <p:sldId id="291" r:id="rId7"/>
    <p:sldId id="293" r:id="rId8"/>
    <p:sldId id="300" r:id="rId9"/>
    <p:sldId id="301" r:id="rId10"/>
    <p:sldId id="302" r:id="rId11"/>
    <p:sldId id="303" r:id="rId12"/>
    <p:sldId id="304" r:id="rId13"/>
    <p:sldId id="299" r:id="rId14"/>
    <p:sldId id="298" r:id="rId15"/>
    <p:sldId id="274" r:id="rId16"/>
  </p:sldIdLst>
  <p:sldSz cx="12192000" cy="6858000"/>
  <p:notesSz cx="6858000" cy="9144000"/>
  <p:embeddedFontLst>
    <p:embeddedFont>
      <p:font typeface="맑은 고딕" panose="020B0503020000020004" pitchFamily="34" charset="-127"/>
      <p:regular r:id="rId19"/>
      <p:bold r:id="rId20"/>
    </p:embeddedFont>
    <p:embeddedFont>
      <p:font typeface="서울남산체 B" panose="02020603020101020101" pitchFamily="18" charset="-127"/>
      <p:regular r:id="rId21"/>
      <p:bold r:id="rId22"/>
    </p:embeddedFont>
    <p:embeddedFont>
      <p:font typeface="서울남산체 EB" panose="02020603020101020101" pitchFamily="18" charset="-127"/>
      <p:regular r:id="rId23"/>
      <p:bold r:id="rId24"/>
    </p:embeddedFont>
    <p:embeddedFont>
      <p:font typeface="서울남산체 M" panose="02020603020101020101" pitchFamily="18" charset="-127"/>
      <p:regular r:id="rId25"/>
    </p:embeddedFont>
    <p:embeddedFont>
      <p:font typeface="Cambria Math" panose="02040503050406030204" pitchFamily="18" charset="0"/>
      <p:regular r:id="rId26"/>
    </p:embeddedFont>
    <p:embeddedFont>
      <p:font typeface="SEOULNAMSAN B" panose="02020603020101020101" pitchFamily="18" charset="-127"/>
      <p:bold r:id="rId27"/>
    </p:embeddedFont>
    <p:embeddedFont>
      <p:font typeface="SeoulNamsan EB" panose="02020603020101020101" pitchFamily="18" charset="-127"/>
      <p:bold r:id="rId28"/>
    </p:embeddedFont>
    <p:embeddedFont>
      <p:font typeface="SEOULNAMSAN M" panose="02020603020101020101" pitchFamily="18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FFFFFF"/>
    <a:srgbClr val="FCB2C2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45" autoAdjust="0"/>
    <p:restoredTop sz="91701" autoAdjust="0"/>
  </p:normalViewPr>
  <p:slideViewPr>
    <p:cSldViewPr snapToGrid="0">
      <p:cViewPr varScale="1">
        <p:scale>
          <a:sx n="117" d="100"/>
          <a:sy n="117" d="100"/>
        </p:scale>
        <p:origin x="110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2022. 6. 15.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2022. 6. 15.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326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264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134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48387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51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592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0514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2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35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9794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44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23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 err="1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대칭키</a:t>
            </a:r>
            <a:r>
              <a:rPr lang="ko-KR" altLang="en-US" sz="48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기반 경량 블록 암호의</a:t>
            </a:r>
            <a:br>
              <a:rPr lang="en-US" altLang="ko-KR" sz="48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</a:br>
            <a:r>
              <a:rPr lang="ko-KR" altLang="en-US" sz="48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양자 회로 구현 동향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발표자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양유진 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한성대학교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7AF33-A28A-4C84-88AC-B557029FC07C}"/>
              </a:ext>
            </a:extLst>
          </p:cNvPr>
          <p:cNvSpPr txBox="1"/>
          <p:nvPr/>
        </p:nvSpPr>
        <p:spPr>
          <a:xfrm>
            <a:off x="2993280" y="1110222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[</a:t>
            </a:r>
            <a:r>
              <a:rPr lang="en-US" altLang="ko-KR" dirty="0">
                <a:ea typeface="서울남산체 EB" panose="02020503020101020101" pitchFamily="18" charset="-127"/>
              </a:rPr>
              <a:t>CISC-S’22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구두 발표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]</a:t>
            </a:r>
            <a:endParaRPr lang="ko-KR" altLang="en-US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양자 회로 구현 동향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3.2.3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CHAM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675AFE37-FB7F-0865-4178-A3D50ABEAE1A}"/>
              </a:ext>
            </a:extLst>
          </p:cNvPr>
          <p:cNvSpPr txBox="1">
            <a:spLocks/>
          </p:cNvSpPr>
          <p:nvPr/>
        </p:nvSpPr>
        <p:spPr>
          <a:xfrm>
            <a:off x="4815641" y="1145358"/>
            <a:ext cx="2560716" cy="817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4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[ </a:t>
            </a:r>
            <a:r>
              <a:rPr lang="en-US" altLang="ko-KR" sz="2400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Round Function </a:t>
            </a:r>
            <a:r>
              <a:rPr kumimoji="0" lang="en-US" altLang="ko-KR" sz="24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]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C584BD-C9DE-B465-CF0B-A4F73C33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834" y="2023005"/>
            <a:ext cx="6724329" cy="365176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61F1589-BEB5-B84A-3674-40AB587976DD}"/>
              </a:ext>
            </a:extLst>
          </p:cNvPr>
          <p:cNvGrpSpPr/>
          <p:nvPr/>
        </p:nvGrpSpPr>
        <p:grpSpPr>
          <a:xfrm>
            <a:off x="2733834" y="5735341"/>
            <a:ext cx="7176210" cy="762162"/>
            <a:chOff x="3016796" y="2426277"/>
            <a:chExt cx="7176210" cy="7621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텍스트 개체 틀 2">
                  <a:extLst>
                    <a:ext uri="{FF2B5EF4-FFF2-40B4-BE49-F238E27FC236}">
                      <a16:creationId xmlns:a16="http://schemas.microsoft.com/office/drawing/2014/main" id="{4BCE9367-62E5-508B-33B2-1380BADF67E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16796" y="2426277"/>
                  <a:ext cx="7176210" cy="762162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marL="228600" indent="-22860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0" indent="0">
                    <a:lnSpc>
                      <a:spcPct val="150000"/>
                    </a:lnSpc>
                    <a:buNone/>
                    <a:defRPr/>
                  </a:pPr>
                  <a:r>
                    <a:rPr kumimoji="0" lang="en-US" altLang="ko-KR" sz="1800" b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→</a:t>
                  </a:r>
                  <a:r>
                    <a:rPr kumimoji="0" lang="ko-KR" altLang="en-US" sz="1800" b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 </a:t>
                  </a:r>
                  <a:r>
                    <a:rPr kumimoji="0" lang="en-US" altLang="ko-KR" sz="1800" b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carry qubit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</m:ctrlPr>
                        </m:sSubPr>
                        <m:e>
                          <m:r>
                            <a:rPr kumimoji="0" lang="en-US" altLang="ko-KR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kumimoji="0" lang="en-US" altLang="ko-KR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ko-KR" altLang="en-US" sz="1800" b="1" dirty="0">
                      <a:solidFill>
                        <a:schemeClr val="accent1"/>
                      </a:solidFill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 추가 </a:t>
                  </a:r>
                  <a:r>
                    <a:rPr lang="ko-KR" altLang="en-US" sz="1800" b="1" dirty="0" err="1">
                      <a:solidFill>
                        <a:schemeClr val="accent1"/>
                      </a:solidFill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큐비트</a:t>
                  </a:r>
                  <a:r>
                    <a:rPr lang="ko-KR" altLang="en-US" sz="1800" b="1" dirty="0">
                      <a:solidFill>
                        <a:schemeClr val="accent1"/>
                      </a:solidFill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 </a:t>
                  </a:r>
                  <a:r>
                    <a:rPr lang="en-US" altLang="ko-KR" sz="1800" b="1" dirty="0">
                      <a:solidFill>
                        <a:schemeClr val="accent1"/>
                      </a:solidFill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3</a:t>
                  </a:r>
                  <a:r>
                    <a:rPr lang="ko-KR" altLang="en-US" sz="1800" b="1" dirty="0">
                      <a:solidFill>
                        <a:schemeClr val="accent1"/>
                      </a:solidFill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개 할당 </a:t>
                  </a:r>
                  <a:r>
                    <a:rPr lang="en-US" altLang="ko-KR" sz="1800" b="1" dirty="0">
                      <a:solidFill>
                        <a:schemeClr val="accent1"/>
                      </a:solidFill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&amp;</a:t>
                  </a:r>
                  <a:r>
                    <a:rPr lang="ko-KR" altLang="en-US" sz="1800" b="1" dirty="0">
                      <a:solidFill>
                        <a:schemeClr val="accent1"/>
                      </a:solidFill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 병렬 덧셈 수행  </a:t>
                  </a:r>
                  <a:r>
                    <a:rPr lang="en-US" altLang="ko-KR" sz="2000" b="1" dirty="0">
                      <a:solidFill>
                        <a:schemeClr val="accent1"/>
                      </a:solidFill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Depth </a:t>
                  </a:r>
                  <a:r>
                    <a:rPr lang="ko-KR" altLang="en-US" sz="2000" b="1" dirty="0">
                      <a:solidFill>
                        <a:schemeClr val="accent1"/>
                      </a:solidFill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줄임</a:t>
                  </a:r>
                  <a:endParaRPr kumimoji="0" lang="en-US" altLang="ko-KR" sz="18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oulNamsan B" panose="02020603020101020101" pitchFamily="18" charset="-127"/>
                    <a:ea typeface="SeoulNamsan B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11" name="텍스트 개체 틀 2">
                  <a:extLst>
                    <a:ext uri="{FF2B5EF4-FFF2-40B4-BE49-F238E27FC236}">
                      <a16:creationId xmlns:a16="http://schemas.microsoft.com/office/drawing/2014/main" id="{4BCE9367-62E5-508B-33B2-1380BADF67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6796" y="2426277"/>
                  <a:ext cx="7176210" cy="762162"/>
                </a:xfrm>
                <a:prstGeom prst="rect">
                  <a:avLst/>
                </a:prstGeom>
                <a:blipFill>
                  <a:blip r:embed="rId4"/>
                  <a:stretch>
                    <a:fillRect l="-707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B1E1294-3758-55AE-B123-E90609485876}"/>
                </a:ext>
              </a:extLst>
            </p:cNvPr>
            <p:cNvSpPr/>
            <p:nvPr/>
          </p:nvSpPr>
          <p:spPr>
            <a:xfrm>
              <a:off x="8676544" y="2596787"/>
              <a:ext cx="1383532" cy="482945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41D1DB43-50A5-0C0B-C154-A6F040993FAD}"/>
              </a:ext>
            </a:extLst>
          </p:cNvPr>
          <p:cNvSpPr txBox="1">
            <a:spLocks/>
          </p:cNvSpPr>
          <p:nvPr/>
        </p:nvSpPr>
        <p:spPr>
          <a:xfrm>
            <a:off x="0" y="6452379"/>
            <a:ext cx="10783822" cy="55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ko-Kore-KR" sz="1200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Jang K, Song G, Kim H, Kwon H, Kim H, </a:t>
            </a:r>
            <a:r>
              <a:rPr lang="en" altLang="ko-Kore-KR" sz="1200" dirty="0" err="1">
                <a:latin typeface="SeoulNamsan M" panose="02020603020101020101" pitchFamily="18" charset="-127"/>
                <a:ea typeface="SeoulNamsan M" panose="02020603020101020101" pitchFamily="18" charset="-127"/>
              </a:rPr>
              <a:t>Seo</a:t>
            </a:r>
            <a:r>
              <a:rPr lang="en" altLang="ko-Kore-KR" sz="1200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 H. “Parallel Quantum Addition for Korean Block Cipher,” Cryptology </a:t>
            </a:r>
            <a:r>
              <a:rPr lang="en" altLang="ko-Kore-KR" sz="1200" dirty="0" err="1">
                <a:latin typeface="SeoulNamsan M" panose="02020603020101020101" pitchFamily="18" charset="-127"/>
                <a:ea typeface="SeoulNamsan M" panose="02020603020101020101" pitchFamily="18" charset="-127"/>
              </a:rPr>
              <a:t>ePrint</a:t>
            </a:r>
            <a:r>
              <a:rPr lang="en" altLang="ko-Kore-KR" sz="1200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 Archive, 2021. </a:t>
            </a:r>
            <a:endParaRPr lang="en" altLang="ko-Kore-KR" sz="800" dirty="0"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45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4.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양자 공격 복잡도 비교 및 평가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2E85C0-A933-DA14-B824-81927DBF25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75"/>
          <a:stretch/>
        </p:blipFill>
        <p:spPr>
          <a:xfrm>
            <a:off x="3290586" y="1561604"/>
            <a:ext cx="5563469" cy="3339538"/>
          </a:xfrm>
          <a:prstGeom prst="rect">
            <a:avLst/>
          </a:prstGeom>
        </p:spPr>
      </p:pic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553A5DA9-4FAE-E27C-AC5C-C55C6F168EA9}"/>
              </a:ext>
            </a:extLst>
          </p:cNvPr>
          <p:cNvSpPr txBox="1">
            <a:spLocks/>
          </p:cNvSpPr>
          <p:nvPr/>
        </p:nvSpPr>
        <p:spPr>
          <a:xfrm>
            <a:off x="1248588" y="5006968"/>
            <a:ext cx="10117754" cy="844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</a:rPr>
              <a:t>Grassl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</a:rPr>
              <a:t>etl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</a:rPr>
              <a:t> al.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</a:rPr>
              <a:t>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</a:rPr>
              <a:t>AES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</a:rPr>
              <a:t>양자 회로는 비효율적인 구현으로 공격 비용이 매우 높게 측정되었다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769E5888-843F-F783-9023-B87C27DAAD47}"/>
              </a:ext>
            </a:extLst>
          </p:cNvPr>
          <p:cNvSpPr txBox="1">
            <a:spLocks/>
          </p:cNvSpPr>
          <p:nvPr/>
        </p:nvSpPr>
        <p:spPr>
          <a:xfrm>
            <a:off x="3999814" y="1122486"/>
            <a:ext cx="4145012" cy="563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12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[</a:t>
            </a:r>
            <a:r>
              <a:rPr lang="ko-KR" altLang="en-US" sz="1200" b="1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표</a:t>
            </a:r>
            <a:r>
              <a:rPr lang="en-US" altLang="ko-KR" sz="1200" b="1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 2] </a:t>
            </a:r>
            <a:r>
              <a:rPr lang="ko-KR" altLang="en-US" sz="1200" b="1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경량 블록 암호에 대한 양자 공격 비교</a:t>
            </a:r>
            <a:endParaRPr kumimoji="0" lang="en-US" altLang="ko-KR" sz="12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0F6DB7-CF3A-77E6-35C6-D1C2591ADC96}"/>
              </a:ext>
            </a:extLst>
          </p:cNvPr>
          <p:cNvSpPr/>
          <p:nvPr/>
        </p:nvSpPr>
        <p:spPr>
          <a:xfrm>
            <a:off x="3421897" y="2349398"/>
            <a:ext cx="5348206" cy="1083734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2F5431-7F8E-D8A5-1CEA-823ACD2F19F2}"/>
              </a:ext>
            </a:extLst>
          </p:cNvPr>
          <p:cNvSpPr/>
          <p:nvPr/>
        </p:nvSpPr>
        <p:spPr>
          <a:xfrm>
            <a:off x="3410607" y="3412602"/>
            <a:ext cx="5348206" cy="108373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9CC7CF01-156D-F1E0-0EF8-8D5726434A02}"/>
              </a:ext>
            </a:extLst>
          </p:cNvPr>
          <p:cNvSpPr txBox="1">
            <a:spLocks/>
          </p:cNvSpPr>
          <p:nvPr/>
        </p:nvSpPr>
        <p:spPr>
          <a:xfrm>
            <a:off x="8758813" y="2592552"/>
            <a:ext cx="989648" cy="563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1600" b="1" dirty="0">
                <a:solidFill>
                  <a:schemeClr val="accent2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SPN</a:t>
            </a:r>
            <a:r>
              <a:rPr lang="ko-KR" altLang="en-US" sz="1600" b="1" dirty="0">
                <a:solidFill>
                  <a:schemeClr val="accent2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구조</a:t>
            </a:r>
            <a:endParaRPr kumimoji="0" lang="en-US" altLang="ko-KR" sz="1600" b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3E6853D9-B808-8EE3-A2B3-C97A0789B78F}"/>
              </a:ext>
            </a:extLst>
          </p:cNvPr>
          <p:cNvSpPr txBox="1">
            <a:spLocks/>
          </p:cNvSpPr>
          <p:nvPr/>
        </p:nvSpPr>
        <p:spPr>
          <a:xfrm>
            <a:off x="8758813" y="3672760"/>
            <a:ext cx="989648" cy="563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ARX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구조</a:t>
            </a:r>
            <a:endParaRPr kumimoji="0" lang="en-US" altLang="ko-KR" sz="1600" b="1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C8DE29-14EB-E8EE-5F53-C95E507CD9AC}"/>
              </a:ext>
            </a:extLst>
          </p:cNvPr>
          <p:cNvSpPr/>
          <p:nvPr/>
        </p:nvSpPr>
        <p:spPr>
          <a:xfrm>
            <a:off x="3320909" y="5795795"/>
            <a:ext cx="5729453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200000"/>
              </a:lnSpc>
              <a:buFontTx/>
              <a:buChar char="-"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SPN</a:t>
            </a:r>
            <a:r>
              <a:rPr lang="ko-KR" altLang="en-US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구조보다 </a:t>
            </a:r>
            <a:r>
              <a:rPr lang="en-US" altLang="ko-KR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ARX</a:t>
            </a:r>
            <a:r>
              <a:rPr lang="ko-KR" altLang="en-US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구조의 전반적인 공격비용이 더 높다</a:t>
            </a:r>
            <a:r>
              <a:rPr lang="en-US" altLang="ko-KR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C0A81B-B7A8-026C-60AC-977B823BF083}"/>
              </a:ext>
            </a:extLst>
          </p:cNvPr>
          <p:cNvGrpSpPr/>
          <p:nvPr/>
        </p:nvGrpSpPr>
        <p:grpSpPr>
          <a:xfrm>
            <a:off x="2432249" y="4361170"/>
            <a:ext cx="6337853" cy="563418"/>
            <a:chOff x="2432249" y="4361170"/>
            <a:chExt cx="6337853" cy="56341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FB81896-3212-12DA-AD3F-C1EF35727EBA}"/>
                </a:ext>
              </a:extLst>
            </p:cNvPr>
            <p:cNvSpPr/>
            <p:nvPr/>
          </p:nvSpPr>
          <p:spPr>
            <a:xfrm>
              <a:off x="3388029" y="4489970"/>
              <a:ext cx="5382073" cy="3498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텍스트 개체 틀 2">
              <a:extLst>
                <a:ext uri="{FF2B5EF4-FFF2-40B4-BE49-F238E27FC236}">
                  <a16:creationId xmlns:a16="http://schemas.microsoft.com/office/drawing/2014/main" id="{E5C825BE-A6D2-DAA9-51B1-CD6F2F4EA026}"/>
                </a:ext>
              </a:extLst>
            </p:cNvPr>
            <p:cNvSpPr txBox="1">
              <a:spLocks/>
            </p:cNvSpPr>
            <p:nvPr/>
          </p:nvSpPr>
          <p:spPr>
            <a:xfrm>
              <a:off x="2432249" y="4361170"/>
              <a:ext cx="989648" cy="5634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None/>
                <a:tabLst/>
                <a:defRPr/>
              </a:pPr>
              <a:r>
                <a:rPr lang="en-US" altLang="ko-KR" sz="1600" b="1" dirty="0" err="1">
                  <a:solidFill>
                    <a:srgbClr val="FF0000"/>
                  </a:solidFill>
                  <a:latin typeface="SeoulNamsan B" panose="02020603020101020101" pitchFamily="18" charset="-127"/>
                  <a:ea typeface="SeoulNamsan B" panose="02020603020101020101" pitchFamily="18" charset="-127"/>
                </a:rPr>
                <a:t>Jaques</a:t>
              </a:r>
              <a:endParaRPr kumimoji="0" lang="en-US" altLang="ko-KR" sz="16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633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  <p:bldP spid="9" grpId="0" animBg="1"/>
      <p:bldP spid="10" grpId="0"/>
      <p:bldP spid="11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5.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결론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5AF17EA1-D277-4C68-8060-EFACD386BF45}"/>
              </a:ext>
            </a:extLst>
          </p:cNvPr>
          <p:cNvSpPr txBox="1">
            <a:spLocks/>
          </p:cNvSpPr>
          <p:nvPr/>
        </p:nvSpPr>
        <p:spPr>
          <a:xfrm>
            <a:off x="1480689" y="3598465"/>
            <a:ext cx="10172730" cy="638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lnSpc>
                <a:spcPct val="120000"/>
              </a:lnSpc>
              <a:buFont typeface="+mj-lt"/>
              <a:buAutoNum type="arabicPeriod" startAt="2"/>
              <a:defRPr/>
            </a:pP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ARX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구조의 경량 블록 암호들이 양자컴퓨터에 더 내성을 가진다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59FF0183-CF34-4CB5-8BDF-95495E51E3DC}"/>
              </a:ext>
            </a:extLst>
          </p:cNvPr>
          <p:cNvSpPr txBox="1">
            <a:spLocks/>
          </p:cNvSpPr>
          <p:nvPr/>
        </p:nvSpPr>
        <p:spPr>
          <a:xfrm>
            <a:off x="1480689" y="2047788"/>
            <a:ext cx="9356644" cy="1237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많은 양자 회로들이 성능 개선을 위해 </a:t>
            </a:r>
            <a:r>
              <a:rPr lang="ko-KR" altLang="en-US" sz="22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큐비트수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외에 게이트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/depth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최적화도 고려하는 경향이 있다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8621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87F363F-CAD5-4060-8199-F4BDFB1EEF4E}"/>
              </a:ext>
            </a:extLst>
          </p:cNvPr>
          <p:cNvSpPr/>
          <p:nvPr/>
        </p:nvSpPr>
        <p:spPr>
          <a:xfrm>
            <a:off x="2534733" y="2756916"/>
            <a:ext cx="7702296" cy="1344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AE01FEB-F256-4C9D-B2A8-BC59F9BC6453}"/>
              </a:ext>
            </a:extLst>
          </p:cNvPr>
          <p:cNvSpPr txBox="1">
            <a:spLocks/>
          </p:cNvSpPr>
          <p:nvPr/>
        </p:nvSpPr>
        <p:spPr>
          <a:xfrm>
            <a:off x="3806300" y="2913887"/>
            <a:ext cx="4579400" cy="180393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Q &amp; A</a:t>
            </a:r>
            <a:endParaRPr lang="ko-KR" altLang="en-US" sz="66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서론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1EE27457-8EC7-4188-BD48-9093F2F8552B}"/>
              </a:ext>
            </a:extLst>
          </p:cNvPr>
          <p:cNvSpPr txBox="1">
            <a:spLocks/>
          </p:cNvSpPr>
          <p:nvPr/>
        </p:nvSpPr>
        <p:spPr>
          <a:xfrm>
            <a:off x="-171978" y="1767596"/>
            <a:ext cx="6799342" cy="544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양자컴퓨터 발전 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&amp;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Grover Algorithm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DA75C1D1-7531-CC1B-2C54-D2E729F3CBA9}"/>
              </a:ext>
            </a:extLst>
          </p:cNvPr>
          <p:cNvSpPr txBox="1">
            <a:spLocks/>
          </p:cNvSpPr>
          <p:nvPr/>
        </p:nvSpPr>
        <p:spPr>
          <a:xfrm>
            <a:off x="6278880" y="1767596"/>
            <a:ext cx="5043998" cy="544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ko-KR" altLang="en-US" sz="22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대칭키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기반 암호 알고리즘의 안전성 감소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D09FB382-286B-5017-5885-E5666C17AD3B}"/>
              </a:ext>
            </a:extLst>
          </p:cNvPr>
          <p:cNvSpPr txBox="1">
            <a:spLocks/>
          </p:cNvSpPr>
          <p:nvPr/>
        </p:nvSpPr>
        <p:spPr>
          <a:xfrm>
            <a:off x="610056" y="2580648"/>
            <a:ext cx="5115119" cy="544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IoT 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기술 발달하며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경량 블록 암호 등장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1C64AFC9-29FC-47FE-BD01-8F7C84797347}"/>
              </a:ext>
            </a:extLst>
          </p:cNvPr>
          <p:cNvSpPr txBox="1">
            <a:spLocks/>
          </p:cNvSpPr>
          <p:nvPr/>
        </p:nvSpPr>
        <p:spPr>
          <a:xfrm>
            <a:off x="6000027" y="2580648"/>
            <a:ext cx="4532777" cy="544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대칭키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기반 암호 알고리즘 사용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2240E4C-2755-3C5F-9384-0D05A9971533}"/>
              </a:ext>
            </a:extLst>
          </p:cNvPr>
          <p:cNvCxnSpPr>
            <a:cxnSpLocks/>
          </p:cNvCxnSpPr>
          <p:nvPr/>
        </p:nvCxnSpPr>
        <p:spPr>
          <a:xfrm rot="16200000">
            <a:off x="5951760" y="1796183"/>
            <a:ext cx="0" cy="4531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2179B27-C569-9FEB-15C6-FF362779C3A1}"/>
              </a:ext>
            </a:extLst>
          </p:cNvPr>
          <p:cNvCxnSpPr>
            <a:cxnSpLocks/>
          </p:cNvCxnSpPr>
          <p:nvPr/>
        </p:nvCxnSpPr>
        <p:spPr>
          <a:xfrm rot="16200000">
            <a:off x="5969547" y="2579807"/>
            <a:ext cx="0" cy="4531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BF45C8A9-43C3-BCB9-8E04-173C19286685}"/>
              </a:ext>
            </a:extLst>
          </p:cNvPr>
          <p:cNvSpPr txBox="1">
            <a:spLocks/>
          </p:cNvSpPr>
          <p:nvPr/>
        </p:nvSpPr>
        <p:spPr>
          <a:xfrm>
            <a:off x="1683958" y="3597361"/>
            <a:ext cx="8506629" cy="111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ko-KR" altLang="en-US" sz="2200" b="1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경량 블록 암호에 </a:t>
            </a:r>
            <a:r>
              <a:rPr lang="en-US" altLang="ko-KR" sz="2200" b="1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Grover Algorithm</a:t>
            </a:r>
            <a:r>
              <a:rPr lang="ko-KR" altLang="en-US" sz="2200" b="1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을 이용한 공격이 들어갈 경우</a:t>
            </a:r>
            <a:r>
              <a:rPr lang="en-US" altLang="ko-KR" sz="2200" b="1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ko-KR" altLang="en-US" sz="22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큰 보안적 위협 초래할 수 있음</a:t>
            </a:r>
            <a:r>
              <a:rPr kumimoji="0" lang="en-US" altLang="ko-KR" sz="22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.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75968B67-B401-4EA6-863E-3E1D4F29C85B}"/>
              </a:ext>
            </a:extLst>
          </p:cNvPr>
          <p:cNvSpPr txBox="1">
            <a:spLocks/>
          </p:cNvSpPr>
          <p:nvPr/>
        </p:nvSpPr>
        <p:spPr>
          <a:xfrm>
            <a:off x="1131406" y="5162197"/>
            <a:ext cx="9929187" cy="9761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2500" b="1" dirty="0">
                <a:solidFill>
                  <a:prstClr val="black"/>
                </a:solidFill>
                <a:latin typeface="SeoulNamsan EB" panose="02020603020101020101" pitchFamily="18" charset="-127"/>
                <a:ea typeface="SeoulNamsan EB" panose="02020603020101020101" pitchFamily="18" charset="-127"/>
              </a:rPr>
              <a:t>Grover </a:t>
            </a:r>
            <a:r>
              <a:rPr lang="ko-KR" altLang="en-US" sz="2500" b="1" dirty="0">
                <a:solidFill>
                  <a:prstClr val="black"/>
                </a:solidFill>
                <a:latin typeface="SeoulNamsan EB" panose="02020603020101020101" pitchFamily="18" charset="-127"/>
                <a:ea typeface="SeoulNamsan EB" panose="02020603020101020101" pitchFamily="18" charset="-127"/>
              </a:rPr>
              <a:t>알고리즘으로 경량 블록 암호들의 비용을 추정하고</a:t>
            </a:r>
            <a:r>
              <a:rPr lang="en-US" altLang="ko-KR" sz="2500" b="1" dirty="0">
                <a:solidFill>
                  <a:prstClr val="black"/>
                </a:solidFill>
                <a:latin typeface="SeoulNamsan EB" panose="02020603020101020101" pitchFamily="18" charset="-127"/>
                <a:ea typeface="SeoulNamsan EB" panose="02020603020101020101" pitchFamily="18" charset="-127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ko-KR" altLang="en-US" sz="2500" b="1" dirty="0">
                <a:solidFill>
                  <a:prstClr val="black"/>
                </a:solidFill>
                <a:latin typeface="SeoulNamsan EB" panose="02020603020101020101" pitchFamily="18" charset="-127"/>
                <a:ea typeface="SeoulNamsan EB" panose="02020603020101020101" pitchFamily="18" charset="-127"/>
              </a:rPr>
              <a:t>양자 후 보안 강도를 평가한다</a:t>
            </a:r>
            <a:r>
              <a:rPr lang="en-US" altLang="ko-KR" sz="2500" b="1" dirty="0">
                <a:solidFill>
                  <a:prstClr val="black"/>
                </a:solidFill>
                <a:latin typeface="SeoulNamsan EB" panose="02020603020101020101" pitchFamily="18" charset="-127"/>
                <a:ea typeface="SeoulNamsan EB" panose="02020603020101020101" pitchFamily="18" charset="-127"/>
              </a:rPr>
              <a:t>.</a:t>
            </a:r>
            <a:endParaRPr kumimoji="0" lang="en-US" altLang="ko-KR" sz="25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oulNamsan EB" panose="02020603020101020101" pitchFamily="18" charset="-127"/>
              <a:ea typeface="SeoulNamsan EB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13F1EF-7CF9-DE25-1618-028E1012F650}"/>
              </a:ext>
            </a:extLst>
          </p:cNvPr>
          <p:cNvSpPr/>
          <p:nvPr/>
        </p:nvSpPr>
        <p:spPr>
          <a:xfrm>
            <a:off x="1794763" y="4946265"/>
            <a:ext cx="8506629" cy="1368474"/>
          </a:xfrm>
          <a:prstGeom prst="rect">
            <a:avLst/>
          </a:prstGeom>
          <a:solidFill>
            <a:srgbClr val="2E75B6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07146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관련 연구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2.1 NIST 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보안 레벨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표 14">
                <a:extLst>
                  <a:ext uri="{FF2B5EF4-FFF2-40B4-BE49-F238E27FC236}">
                    <a16:creationId xmlns:a16="http://schemas.microsoft.com/office/drawing/2014/main" id="{601D4DE6-92EC-D131-CA48-95D3F0E391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798374"/>
                  </p:ext>
                </p:extLst>
              </p:nvPr>
            </p:nvGraphicFramePr>
            <p:xfrm>
              <a:off x="2032000" y="1581491"/>
              <a:ext cx="8127999" cy="2225040"/>
            </p:xfrm>
            <a:graphic>
              <a:graphicData uri="http://schemas.openxmlformats.org/drawingml/2006/table">
                <a:tbl>
                  <a:tblPr firstRow="1" bandRow="1">
                    <a:tableStyleId>{1FECB4D8-DB02-4DC6-A0A2-4F2EBAE1DC90}</a:tableStyleId>
                  </a:tblPr>
                  <a:tblGrid>
                    <a:gridCol w="1411112">
                      <a:extLst>
                        <a:ext uri="{9D8B030D-6E8A-4147-A177-3AD203B41FA5}">
                          <a16:colId xmlns:a16="http://schemas.microsoft.com/office/drawing/2014/main" val="181872872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008101224"/>
                        </a:ext>
                      </a:extLst>
                    </a:gridCol>
                    <a:gridCol w="4684887">
                      <a:extLst>
                        <a:ext uri="{9D8B030D-6E8A-4147-A177-3AD203B41FA5}">
                          <a16:colId xmlns:a16="http://schemas.microsoft.com/office/drawing/2014/main" val="40392283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Level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Algorithms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Required resources</a:t>
                          </a:r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18249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Level 1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AES 128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ore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ore-KR" b="0" i="1" smtClean="0">
                                      <a:latin typeface="Cambria Math" panose="02040503050406030204" pitchFamily="18" charset="0"/>
                                    </a:rPr>
                                    <m:t>170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ore-KR" dirty="0"/>
                            <a:t>/ MAXDEPTH quantum</a:t>
                          </a:r>
                          <a:r>
                            <a:rPr lang="en-US" altLang="ko-Kore-KR" baseline="0" dirty="0"/>
                            <a:t> gates</a:t>
                          </a:r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045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Level 2</a:t>
                          </a:r>
                          <a:endParaRPr lang="ko-Kore-KR" altLang="en-US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SHA3-256</a:t>
                          </a:r>
                          <a:endParaRPr lang="ko-Kore-KR" altLang="en-US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0" lang="en-US" altLang="ko-Kore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ko-Kore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0" lang="en-US" altLang="ko-Kore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146</m:t>
                                  </m:r>
                                </m:sup>
                              </m:sSup>
                            </m:oMath>
                          </a14:m>
                          <a:r>
                            <a:rPr kumimoji="0" lang="en-US" altLang="ko-Kore-KR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classical gates</a:t>
                          </a:r>
                          <a:endParaRPr kumimoji="0" lang="ko-Kore-KR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27270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Level 3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AES 192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ore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ore-KR" b="0" i="1" smtClean="0">
                                      <a:latin typeface="Cambria Math" panose="02040503050406030204" pitchFamily="18" charset="0"/>
                                    </a:rPr>
                                    <m:t>233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ore-KR" dirty="0"/>
                            <a:t>/ MAXDEPTH quantum</a:t>
                          </a:r>
                          <a:r>
                            <a:rPr lang="en-US" altLang="ko-Kore-KR" baseline="0" dirty="0"/>
                            <a:t> gates</a:t>
                          </a:r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26987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Level 4</a:t>
                          </a:r>
                          <a:endParaRPr lang="ko-Kore-KR" altLang="en-US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SHA3-384</a:t>
                          </a:r>
                          <a:endParaRPr lang="ko-Kore-KR" altLang="en-US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0" lang="en-US" altLang="ko-Kore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ko-Kore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0" lang="en-US" altLang="ko-Kore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210</m:t>
                                  </m:r>
                                </m:sup>
                              </m:sSup>
                            </m:oMath>
                          </a14:m>
                          <a:r>
                            <a:rPr kumimoji="0" lang="en-US" altLang="ko-Kore-KR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classical gates</a:t>
                          </a:r>
                          <a:endParaRPr kumimoji="0" lang="ko-Kore-KR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98691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Level 5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AES 256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ore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ore-KR" b="0" i="1" smtClean="0">
                                      <a:latin typeface="Cambria Math" panose="02040503050406030204" pitchFamily="18" charset="0"/>
                                    </a:rPr>
                                    <m:t>298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ore-KR" dirty="0"/>
                            <a:t>/ MAXDEPTH quantum</a:t>
                          </a:r>
                          <a:r>
                            <a:rPr lang="en-US" altLang="ko-Kore-KR" baseline="0" dirty="0"/>
                            <a:t> gates</a:t>
                          </a:r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64765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표 14">
                <a:extLst>
                  <a:ext uri="{FF2B5EF4-FFF2-40B4-BE49-F238E27FC236}">
                    <a16:creationId xmlns:a16="http://schemas.microsoft.com/office/drawing/2014/main" id="{601D4DE6-92EC-D131-CA48-95D3F0E391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798374"/>
                  </p:ext>
                </p:extLst>
              </p:nvPr>
            </p:nvGraphicFramePr>
            <p:xfrm>
              <a:off x="2032000" y="1581491"/>
              <a:ext cx="8127999" cy="2225040"/>
            </p:xfrm>
            <a:graphic>
              <a:graphicData uri="http://schemas.openxmlformats.org/drawingml/2006/table">
                <a:tbl>
                  <a:tblPr firstRow="1" bandRow="1">
                    <a:tableStyleId>{1FECB4D8-DB02-4DC6-A0A2-4F2EBAE1DC90}</a:tableStyleId>
                  </a:tblPr>
                  <a:tblGrid>
                    <a:gridCol w="1411112">
                      <a:extLst>
                        <a:ext uri="{9D8B030D-6E8A-4147-A177-3AD203B41FA5}">
                          <a16:colId xmlns:a16="http://schemas.microsoft.com/office/drawing/2014/main" val="181872872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008101224"/>
                        </a:ext>
                      </a:extLst>
                    </a:gridCol>
                    <a:gridCol w="4684887">
                      <a:extLst>
                        <a:ext uri="{9D8B030D-6E8A-4147-A177-3AD203B41FA5}">
                          <a16:colId xmlns:a16="http://schemas.microsoft.com/office/drawing/2014/main" val="40392283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Level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Algorithms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Required resources</a:t>
                          </a:r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18249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Level 1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AES 128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73713" t="-103333" r="-542" b="-4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045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Level 2</a:t>
                          </a:r>
                          <a:endParaRPr lang="ko-Kore-KR" altLang="en-US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SHA3-256</a:t>
                          </a:r>
                          <a:endParaRPr lang="ko-Kore-KR" altLang="en-US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73713" t="-210345" r="-542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27270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Level 3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AES 192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73713" t="-310345" r="-542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26987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Level 4</a:t>
                          </a:r>
                          <a:endParaRPr lang="ko-Kore-KR" altLang="en-US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SHA3-384</a:t>
                          </a:r>
                          <a:endParaRPr lang="ko-Kore-KR" altLang="en-US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73713" t="-396667" r="-542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98691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Level 5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AES 256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73713" t="-513793" r="-542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64765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A2CF1B72-74A5-1E72-A510-BBED50A19DB3}"/>
              </a:ext>
            </a:extLst>
          </p:cNvPr>
          <p:cNvSpPr/>
          <p:nvPr/>
        </p:nvSpPr>
        <p:spPr>
          <a:xfrm>
            <a:off x="2032000" y="1961965"/>
            <a:ext cx="8127999" cy="3498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4570F4-D99B-F334-28DF-D04786CD59BC}"/>
              </a:ext>
            </a:extLst>
          </p:cNvPr>
          <p:cNvSpPr/>
          <p:nvPr/>
        </p:nvSpPr>
        <p:spPr>
          <a:xfrm>
            <a:off x="1368845" y="4418112"/>
            <a:ext cx="9876422" cy="1704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양자 후 암호화 시스템의 보안 강도 추정을 위해 보안 수준을 정한 것</a:t>
            </a:r>
            <a:r>
              <a:rPr lang="en-US" altLang="ko-KR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대칭키는 </a:t>
            </a:r>
            <a:r>
              <a:rPr lang="en-US" altLang="ko-KR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AES, </a:t>
            </a:r>
            <a:r>
              <a:rPr lang="ko-KR" altLang="en-US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해시암호는</a:t>
            </a:r>
            <a:r>
              <a:rPr lang="en-US" altLang="ko-KR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SHA</a:t>
            </a:r>
            <a:r>
              <a:rPr lang="ko-KR" altLang="en-US" sz="2400" dirty="0" err="1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를</a:t>
            </a:r>
            <a:r>
              <a:rPr lang="ko-KR" altLang="en-US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기준으로 사용</a:t>
            </a:r>
            <a:r>
              <a:rPr lang="en-US" altLang="ko-KR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AES</a:t>
            </a:r>
            <a:r>
              <a:rPr lang="ko-KR" altLang="en-US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의 구체적인 비용은 </a:t>
            </a:r>
            <a:r>
              <a:rPr lang="en-US" altLang="ko-KR" sz="2400" dirty="0" err="1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Grassl</a:t>
            </a:r>
            <a:r>
              <a:rPr lang="en-US" altLang="ko-KR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 err="1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etl</a:t>
            </a:r>
            <a:r>
              <a:rPr lang="en-US" altLang="ko-KR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al.</a:t>
            </a:r>
            <a:r>
              <a:rPr lang="ko-KR" altLang="en-US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의 </a:t>
            </a:r>
            <a:r>
              <a:rPr lang="en-US" altLang="ko-KR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AES </a:t>
            </a:r>
            <a:r>
              <a:rPr lang="ko-KR" altLang="en-US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양자 회로를 인용하여 추정</a:t>
            </a:r>
            <a:r>
              <a:rPr lang="en-US" altLang="ko-KR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endParaRPr lang="ko-Kore-KR" altLang="en-US" sz="2400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A4B44FF3-1CDE-661F-5E4C-0437EA141597}"/>
              </a:ext>
            </a:extLst>
          </p:cNvPr>
          <p:cNvSpPr txBox="1">
            <a:spLocks/>
          </p:cNvSpPr>
          <p:nvPr/>
        </p:nvSpPr>
        <p:spPr>
          <a:xfrm>
            <a:off x="4023493" y="3806531"/>
            <a:ext cx="4145012" cy="563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12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[</a:t>
            </a:r>
            <a:r>
              <a:rPr lang="ko-KR" altLang="en-US" sz="1200" b="1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표</a:t>
            </a:r>
            <a:r>
              <a:rPr lang="en-US" altLang="ko-KR" sz="1200" b="1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 1]</a:t>
            </a:r>
            <a:r>
              <a:rPr lang="ko-KR" altLang="en-US" sz="1200" b="1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NIST Security Evaluation Criteria</a:t>
            </a:r>
            <a:endParaRPr kumimoji="0" lang="en-US" altLang="ko-KR" sz="12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82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관련 연구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2.2 </a:t>
            </a:r>
            <a:r>
              <a:rPr lang="en-US" altLang="ko-KR" sz="24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Jaques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의 최적화된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AES 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양자회로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682E301-A1FD-6AF3-FF7B-331F6E2A6B53}"/>
                  </a:ext>
                </a:extLst>
              </p:cNvPr>
              <p:cNvSpPr/>
              <p:nvPr/>
            </p:nvSpPr>
            <p:spPr>
              <a:xfrm>
                <a:off x="1643978" y="1832963"/>
                <a:ext cx="9158702" cy="1480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Tx/>
                  <a:buChar char="-"/>
                </a:pPr>
                <a:r>
                  <a:rPr lang="en-US" altLang="ko-KR" sz="2400" dirty="0">
                    <a:solidFill>
                      <a:prstClr val="black"/>
                    </a:solidFill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pipeline architecture</a:t>
                </a:r>
                <a:r>
                  <a:rPr lang="ko-KR" altLang="en-US" sz="2400" dirty="0">
                    <a:solidFill>
                      <a:prstClr val="black"/>
                    </a:solidFill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 사용 하여 양자 게이트</a:t>
                </a:r>
                <a:r>
                  <a:rPr lang="en-US" altLang="ko-KR" sz="2400" dirty="0">
                    <a:solidFill>
                      <a:prstClr val="black"/>
                    </a:solidFill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&amp;depth</a:t>
                </a:r>
                <a:r>
                  <a:rPr lang="ko-KR" altLang="en-US" sz="2400" dirty="0">
                    <a:solidFill>
                      <a:prstClr val="black"/>
                    </a:solidFill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 최적화 수행</a:t>
                </a:r>
                <a:endParaRPr lang="en-US" altLang="ko-KR" sz="2400" dirty="0">
                  <a:solidFill>
                    <a:prstClr val="black"/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</a:endParaRPr>
              </a:p>
              <a:p>
                <a:pPr marL="285750" indent="-285750">
                  <a:lnSpc>
                    <a:spcPct val="200000"/>
                  </a:lnSpc>
                  <a:buFontTx/>
                  <a:buChar char="-"/>
                </a:pPr>
                <a:r>
                  <a:rPr lang="en-US" altLang="ko-KR" sz="2400" dirty="0">
                    <a:solidFill>
                      <a:prstClr val="black"/>
                    </a:solidFill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AES-128</a:t>
                </a:r>
                <a:r>
                  <a:rPr lang="ko-KR" altLang="en-US" sz="2400" dirty="0">
                    <a:solidFill>
                      <a:prstClr val="black"/>
                    </a:solidFill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의 추정 공격비용으로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ore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ore-K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ko-Kore-KR" sz="2400" i="1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ko-KR" altLang="en-US" sz="2400" dirty="0">
                    <a:solidFill>
                      <a:prstClr val="black"/>
                    </a:solidFill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을 제시</a:t>
                </a:r>
                <a:r>
                  <a:rPr lang="en-US" altLang="ko-KR" sz="2400" dirty="0">
                    <a:solidFill>
                      <a:prstClr val="black"/>
                    </a:solidFill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682E301-A1FD-6AF3-FF7B-331F6E2A6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978" y="1832963"/>
                <a:ext cx="9158702" cy="1480021"/>
              </a:xfrm>
              <a:prstGeom prst="rect">
                <a:avLst/>
              </a:prstGeom>
              <a:blipFill>
                <a:blip r:embed="rId3"/>
                <a:stretch>
                  <a:fillRect l="-970" b="-854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9656D243-B401-3944-9A29-B7D927E85486}"/>
              </a:ext>
            </a:extLst>
          </p:cNvPr>
          <p:cNvSpPr/>
          <p:nvPr/>
        </p:nvSpPr>
        <p:spPr>
          <a:xfrm>
            <a:off x="632177" y="3858292"/>
            <a:ext cx="11270511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회로 최적화를 위해 </a:t>
            </a:r>
            <a:r>
              <a:rPr lang="ko-KR" altLang="en-US" sz="2800" dirty="0" err="1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큐비트수</a:t>
            </a:r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줄이기 </a:t>
            </a:r>
            <a:r>
              <a:rPr lang="en-US" altLang="ko-KR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&lt;</a:t>
            </a:r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sz="2800" b="1" dirty="0">
                <a:solidFill>
                  <a:srgbClr val="2E75B6"/>
                </a:solidFill>
                <a:latin typeface="SeoulNamsan EB" panose="02020603020101020101" pitchFamily="18" charset="-127"/>
                <a:ea typeface="SeoulNamsan EB" panose="02020603020101020101" pitchFamily="18" charset="-127"/>
              </a:rPr>
              <a:t>양자 </a:t>
            </a:r>
            <a:r>
              <a:rPr lang="ko-KR" altLang="en-US" sz="2800" b="1" dirty="0" err="1">
                <a:solidFill>
                  <a:srgbClr val="2E75B6"/>
                </a:solidFill>
                <a:latin typeface="SeoulNamsan EB" panose="02020603020101020101" pitchFamily="18" charset="-127"/>
                <a:ea typeface="SeoulNamsan EB" panose="02020603020101020101" pitchFamily="18" charset="-127"/>
              </a:rPr>
              <a:t>게이트수</a:t>
            </a:r>
            <a:r>
              <a:rPr lang="ko-KR" altLang="en-US" sz="2800" b="1" dirty="0">
                <a:solidFill>
                  <a:srgbClr val="2E75B6"/>
                </a:solidFill>
                <a:latin typeface="SeoulNamsan EB" panose="02020603020101020101" pitchFamily="18" charset="-127"/>
                <a:ea typeface="SeoulNamsan EB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rgbClr val="2E75B6"/>
                </a:solidFill>
                <a:latin typeface="SeoulNamsan EB" panose="02020603020101020101" pitchFamily="18" charset="-127"/>
                <a:ea typeface="SeoulNamsan EB" panose="02020603020101020101" pitchFamily="18" charset="-127"/>
              </a:rPr>
              <a:t>&amp;</a:t>
            </a:r>
            <a:r>
              <a:rPr lang="ko-KR" altLang="en-US" sz="2800" b="1" dirty="0">
                <a:solidFill>
                  <a:srgbClr val="2E75B6"/>
                </a:solidFill>
                <a:latin typeface="SeoulNamsan EB" panose="02020603020101020101" pitchFamily="18" charset="-127"/>
                <a:ea typeface="SeoulNamsan EB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rgbClr val="2E75B6"/>
                </a:solidFill>
                <a:latin typeface="SeoulNamsan EB" panose="02020603020101020101" pitchFamily="18" charset="-127"/>
                <a:ea typeface="SeoulNamsan EB" panose="02020603020101020101" pitchFamily="18" charset="-127"/>
              </a:rPr>
              <a:t>depth</a:t>
            </a:r>
            <a:r>
              <a:rPr lang="en-US" altLang="ko-KR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줄이기에 </a:t>
            </a:r>
            <a:r>
              <a:rPr lang="ko-KR" altLang="en-US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집중</a:t>
            </a:r>
            <a:endParaRPr lang="en-US" altLang="ko-KR" sz="2800" dirty="0">
              <a:solidFill>
                <a:prstClr val="black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9656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양자 회로 구현 동향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3.1.1 GIFT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1A94216C-E7CE-2303-0F53-A8BAE5779DB2}"/>
              </a:ext>
            </a:extLst>
          </p:cNvPr>
          <p:cNvCxnSpPr>
            <a:cxnSpLocks/>
          </p:cNvCxnSpPr>
          <p:nvPr/>
        </p:nvCxnSpPr>
        <p:spPr>
          <a:xfrm>
            <a:off x="3676099" y="4077984"/>
            <a:ext cx="0" cy="684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D3F16A-B7BC-2640-46BB-D9E72037F3E2}"/>
              </a:ext>
            </a:extLst>
          </p:cNvPr>
          <p:cNvSpPr/>
          <p:nvPr/>
        </p:nvSpPr>
        <p:spPr>
          <a:xfrm>
            <a:off x="2505016" y="2517383"/>
            <a:ext cx="2342166" cy="6701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D1155EC7-B760-6CF1-F51E-C77FF391E7E9}"/>
              </a:ext>
            </a:extLst>
          </p:cNvPr>
          <p:cNvSpPr txBox="1">
            <a:spLocks/>
          </p:cNvSpPr>
          <p:nvPr/>
        </p:nvSpPr>
        <p:spPr>
          <a:xfrm>
            <a:off x="3181275" y="2530171"/>
            <a:ext cx="989648" cy="563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4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S-box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BEFB13-B3B3-29B3-9F77-B25A4AAA636C}"/>
              </a:ext>
            </a:extLst>
          </p:cNvPr>
          <p:cNvSpPr/>
          <p:nvPr/>
        </p:nvSpPr>
        <p:spPr>
          <a:xfrm>
            <a:off x="2505016" y="3310514"/>
            <a:ext cx="2342166" cy="6701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F25E2302-A788-69E2-78B3-C08D90698ED2}"/>
              </a:ext>
            </a:extLst>
          </p:cNvPr>
          <p:cNvSpPr txBox="1">
            <a:spLocks/>
          </p:cNvSpPr>
          <p:nvPr/>
        </p:nvSpPr>
        <p:spPr>
          <a:xfrm>
            <a:off x="2708717" y="3329970"/>
            <a:ext cx="1934763" cy="563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4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Permutation</a:t>
            </a:r>
          </a:p>
        </p:txBody>
      </p:sp>
      <p:sp>
        <p:nvSpPr>
          <p:cNvPr id="14" name="또는 13">
            <a:extLst>
              <a:ext uri="{FF2B5EF4-FFF2-40B4-BE49-F238E27FC236}">
                <a16:creationId xmlns:a16="http://schemas.microsoft.com/office/drawing/2014/main" id="{D5FF54C5-3DF0-B28F-413A-1D737054BCA1}"/>
              </a:ext>
            </a:extLst>
          </p:cNvPr>
          <p:cNvSpPr/>
          <p:nvPr/>
        </p:nvSpPr>
        <p:spPr>
          <a:xfrm>
            <a:off x="3433573" y="4123337"/>
            <a:ext cx="485049" cy="485049"/>
          </a:xfrm>
          <a:prstGeom prst="flowChartOr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D42A59-1A8D-2C36-AA62-883BD8BD468B}"/>
              </a:ext>
            </a:extLst>
          </p:cNvPr>
          <p:cNvSpPr/>
          <p:nvPr/>
        </p:nvSpPr>
        <p:spPr>
          <a:xfrm>
            <a:off x="2505016" y="4751019"/>
            <a:ext cx="2342166" cy="6701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8E96F2DD-10AD-5ACF-9129-1EC6162B98A6}"/>
              </a:ext>
            </a:extLst>
          </p:cNvPr>
          <p:cNvSpPr txBox="1">
            <a:spLocks/>
          </p:cNvSpPr>
          <p:nvPr/>
        </p:nvSpPr>
        <p:spPr>
          <a:xfrm>
            <a:off x="2563467" y="4780203"/>
            <a:ext cx="2225259" cy="563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4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Constant XOR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CE36E7B-EA74-0EA8-6884-05EC634764E7}"/>
              </a:ext>
            </a:extLst>
          </p:cNvPr>
          <p:cNvCxnSpPr>
            <a:stCxn id="12" idx="2"/>
            <a:endCxn id="15" idx="0"/>
          </p:cNvCxnSpPr>
          <p:nvPr/>
        </p:nvCxnSpPr>
        <p:spPr>
          <a:xfrm>
            <a:off x="3676099" y="3980704"/>
            <a:ext cx="0" cy="144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217ED48-AEB4-5A2D-0484-028635660AD2}"/>
              </a:ext>
            </a:extLst>
          </p:cNvPr>
          <p:cNvCxnSpPr>
            <a:cxnSpLocks/>
          </p:cNvCxnSpPr>
          <p:nvPr/>
        </p:nvCxnSpPr>
        <p:spPr>
          <a:xfrm rot="5400000">
            <a:off x="7243332" y="1028744"/>
            <a:ext cx="0" cy="666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1443F38D-4FFF-2438-7A13-D2CD50ABF0B2}"/>
              </a:ext>
            </a:extLst>
          </p:cNvPr>
          <p:cNvGrpSpPr/>
          <p:nvPr/>
        </p:nvGrpSpPr>
        <p:grpSpPr>
          <a:xfrm>
            <a:off x="4859023" y="2540199"/>
            <a:ext cx="5732775" cy="563418"/>
            <a:chOff x="4859023" y="2540199"/>
            <a:chExt cx="5732775" cy="563418"/>
          </a:xfrm>
        </p:grpSpPr>
        <p:sp>
          <p:nvSpPr>
            <p:cNvPr id="23" name="텍스트 개체 틀 2">
              <a:extLst>
                <a:ext uri="{FF2B5EF4-FFF2-40B4-BE49-F238E27FC236}">
                  <a16:creationId xmlns:a16="http://schemas.microsoft.com/office/drawing/2014/main" id="{8C2932E1-F7F5-1977-6CED-B77CBCA383DE}"/>
                </a:ext>
              </a:extLst>
            </p:cNvPr>
            <p:cNvSpPr txBox="1">
              <a:spLocks/>
            </p:cNvSpPr>
            <p:nvPr/>
          </p:nvSpPr>
          <p:spPr>
            <a:xfrm>
              <a:off x="4859023" y="2540199"/>
              <a:ext cx="5732775" cy="5634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None/>
                <a:tabLst/>
                <a:defRPr/>
              </a:pPr>
              <a:r>
                <a:rPr kumimoji="0" lang="ko-KR" altLang="en-US" sz="18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← </a:t>
              </a:r>
              <a:r>
                <a:rPr kumimoji="0" lang="en-US" altLang="ko-KR" sz="18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HW </a:t>
              </a:r>
              <a:r>
                <a:rPr kumimoji="0" lang="ko-KR" altLang="en-US" sz="18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친화적 </a:t>
              </a:r>
              <a:r>
                <a:rPr kumimoji="0" lang="en-US" altLang="ko-KR" sz="18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S-box </a:t>
              </a:r>
              <a:r>
                <a:rPr kumimoji="0" lang="ko-KR" altLang="en-US" sz="18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사용  </a:t>
              </a:r>
              <a:r>
                <a:rPr kumimoji="0" lang="ko-KR" altLang="en-US" sz="20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양자 게이트 비용 절약</a:t>
              </a:r>
              <a:endParaRPr kumimoji="0" lang="en-US" altLang="ko-KR" sz="1800" b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8C8CC21-986D-A8EF-A797-A43A5A77BC27}"/>
                </a:ext>
              </a:extLst>
            </p:cNvPr>
            <p:cNvSpPr/>
            <p:nvPr/>
          </p:nvSpPr>
          <p:spPr>
            <a:xfrm>
              <a:off x="7488319" y="2610644"/>
              <a:ext cx="2515648" cy="482945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750D456-D3A6-9FCA-862D-7D300C2C70AD}"/>
              </a:ext>
            </a:extLst>
          </p:cNvPr>
          <p:cNvGrpSpPr/>
          <p:nvPr/>
        </p:nvGrpSpPr>
        <p:grpSpPr>
          <a:xfrm>
            <a:off x="4868953" y="3251087"/>
            <a:ext cx="5732775" cy="563418"/>
            <a:chOff x="4868953" y="3251087"/>
            <a:chExt cx="5732775" cy="563418"/>
          </a:xfrm>
        </p:grpSpPr>
        <p:sp>
          <p:nvSpPr>
            <p:cNvPr id="24" name="텍스트 개체 틀 2">
              <a:extLst>
                <a:ext uri="{FF2B5EF4-FFF2-40B4-BE49-F238E27FC236}">
                  <a16:creationId xmlns:a16="http://schemas.microsoft.com/office/drawing/2014/main" id="{EF54B8E9-5E5C-42DA-EE84-48666BB47C5B}"/>
                </a:ext>
              </a:extLst>
            </p:cNvPr>
            <p:cNvSpPr txBox="1">
              <a:spLocks/>
            </p:cNvSpPr>
            <p:nvPr/>
          </p:nvSpPr>
          <p:spPr>
            <a:xfrm>
              <a:off x="4868953" y="3251087"/>
              <a:ext cx="5732775" cy="5634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None/>
                <a:tabLst/>
                <a:defRPr/>
              </a:pPr>
              <a:r>
                <a:rPr kumimoji="0" lang="ko-KR" altLang="en-US" sz="18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← </a:t>
              </a:r>
              <a:r>
                <a:rPr kumimoji="0" lang="en-US" altLang="ko-KR" sz="18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Swap</a:t>
              </a:r>
              <a:r>
                <a:rPr kumimoji="0" lang="ko-KR" altLang="en-US" sz="18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 게이트 논리적 구현</a:t>
              </a:r>
              <a:r>
                <a:rPr lang="ko-KR" altLang="en-US" sz="1800" b="1" dirty="0">
                  <a:solidFill>
                    <a:schemeClr val="accent2"/>
                  </a:solidFill>
                  <a:latin typeface="SeoulNamsan B" panose="02020603020101020101" pitchFamily="18" charset="-127"/>
                  <a:ea typeface="SeoulNamsan B" panose="02020603020101020101" pitchFamily="18" charset="-127"/>
                </a:rPr>
                <a:t> </a:t>
              </a:r>
              <a:r>
                <a:rPr kumimoji="0" lang="ko-KR" altLang="en-US" sz="18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 </a:t>
              </a:r>
              <a:r>
                <a:rPr kumimoji="0" lang="ko-KR" altLang="en-US" sz="20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양자 자원 절약</a:t>
              </a:r>
              <a:endParaRPr kumimoji="0" lang="en-US" altLang="ko-KR" sz="1800" b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CDF4B56-7EDA-2AD9-C0C9-0A81CE859966}"/>
                </a:ext>
              </a:extLst>
            </p:cNvPr>
            <p:cNvSpPr/>
            <p:nvPr/>
          </p:nvSpPr>
          <p:spPr>
            <a:xfrm>
              <a:off x="7691796" y="3326714"/>
              <a:ext cx="1702574" cy="482945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7A5AD91-F6D2-9DFA-05B8-B755CBD122F0}"/>
              </a:ext>
            </a:extLst>
          </p:cNvPr>
          <p:cNvGrpSpPr/>
          <p:nvPr/>
        </p:nvGrpSpPr>
        <p:grpSpPr>
          <a:xfrm>
            <a:off x="4859022" y="4772564"/>
            <a:ext cx="5210261" cy="563418"/>
            <a:chOff x="4859022" y="4772564"/>
            <a:chExt cx="5210261" cy="563418"/>
          </a:xfrm>
        </p:grpSpPr>
        <p:sp>
          <p:nvSpPr>
            <p:cNvPr id="25" name="텍스트 개체 틀 2">
              <a:extLst>
                <a:ext uri="{FF2B5EF4-FFF2-40B4-BE49-F238E27FC236}">
                  <a16:creationId xmlns:a16="http://schemas.microsoft.com/office/drawing/2014/main" id="{7B29FBAE-E942-1C6E-1471-6060C14E0F70}"/>
                </a:ext>
              </a:extLst>
            </p:cNvPr>
            <p:cNvSpPr txBox="1">
              <a:spLocks/>
            </p:cNvSpPr>
            <p:nvPr/>
          </p:nvSpPr>
          <p:spPr>
            <a:xfrm>
              <a:off x="4859022" y="4772564"/>
              <a:ext cx="5210261" cy="5634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None/>
                <a:tabLst/>
                <a:defRPr/>
              </a:pPr>
              <a:r>
                <a:rPr kumimoji="0" lang="ko-KR" altLang="en-US" sz="18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← </a:t>
              </a:r>
              <a:r>
                <a:rPr kumimoji="0" lang="en-US" altLang="ko-KR" sz="18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X </a:t>
              </a:r>
              <a:r>
                <a:rPr kumimoji="0" lang="ko-KR" altLang="en-US" sz="18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게이트만 사용  </a:t>
              </a:r>
              <a:r>
                <a:rPr kumimoji="0" lang="ko-KR" altLang="en-US" sz="20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양자 게</a:t>
              </a:r>
              <a:r>
                <a:rPr lang="ko-KR" altLang="en-US" sz="2000" b="1" dirty="0">
                  <a:solidFill>
                    <a:schemeClr val="accent2"/>
                  </a:solidFill>
                  <a:latin typeface="SeoulNamsan B" panose="02020603020101020101" pitchFamily="18" charset="-127"/>
                  <a:ea typeface="SeoulNamsan B" panose="02020603020101020101" pitchFamily="18" charset="-127"/>
                </a:rPr>
                <a:t>이</a:t>
              </a:r>
              <a:r>
                <a:rPr kumimoji="0" lang="ko-KR" altLang="en-US" sz="2000" b="1" u="none" strike="noStrike" kern="1200" cap="none" spc="0" normalizeH="0" baseline="0" noProof="0" dirty="0" err="1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트</a:t>
              </a:r>
              <a:r>
                <a:rPr kumimoji="0" lang="ko-KR" altLang="en-US" sz="20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 비용 절약</a:t>
              </a:r>
              <a:endParaRPr kumimoji="0" lang="en-US" altLang="ko-KR" sz="1800" b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C452CA8-A110-9E3C-4774-CEE714CBCA6A}"/>
                </a:ext>
              </a:extLst>
            </p:cNvPr>
            <p:cNvSpPr/>
            <p:nvPr/>
          </p:nvSpPr>
          <p:spPr>
            <a:xfrm>
              <a:off x="6817691" y="4835569"/>
              <a:ext cx="2515648" cy="482945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1" name="왼쪽 중괄호[L] 30">
            <a:extLst>
              <a:ext uri="{FF2B5EF4-FFF2-40B4-BE49-F238E27FC236}">
                <a16:creationId xmlns:a16="http://schemas.microsoft.com/office/drawing/2014/main" id="{D4E61537-551A-202C-A920-6F963596F1EC}"/>
              </a:ext>
            </a:extLst>
          </p:cNvPr>
          <p:cNvSpPr/>
          <p:nvPr/>
        </p:nvSpPr>
        <p:spPr>
          <a:xfrm>
            <a:off x="1828883" y="2540199"/>
            <a:ext cx="489772" cy="2881010"/>
          </a:xfrm>
          <a:prstGeom prst="leftBrace">
            <a:avLst>
              <a:gd name="adj1" fmla="val 43895"/>
              <a:gd name="adj2" fmla="val 50378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텍스트 개체 틀 2">
            <a:extLst>
              <a:ext uri="{FF2B5EF4-FFF2-40B4-BE49-F238E27FC236}">
                <a16:creationId xmlns:a16="http://schemas.microsoft.com/office/drawing/2014/main" id="{0AB36C98-640F-93AB-72DC-4E1CF0E76E7D}"/>
              </a:ext>
            </a:extLst>
          </p:cNvPr>
          <p:cNvSpPr txBox="1">
            <a:spLocks/>
          </p:cNvSpPr>
          <p:nvPr/>
        </p:nvSpPr>
        <p:spPr>
          <a:xfrm>
            <a:off x="645361" y="3605534"/>
            <a:ext cx="1274113" cy="670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1Round</a:t>
            </a:r>
            <a:endParaRPr kumimoji="0" lang="en-US" altLang="ko-KR" sz="18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A277364C-AF6D-E799-415D-DF35BE4D051A}"/>
              </a:ext>
            </a:extLst>
          </p:cNvPr>
          <p:cNvSpPr txBox="1">
            <a:spLocks/>
          </p:cNvSpPr>
          <p:nvPr/>
        </p:nvSpPr>
        <p:spPr>
          <a:xfrm>
            <a:off x="2708717" y="1710090"/>
            <a:ext cx="1934763" cy="563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4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Plaintext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4F9491D-FDE9-6A6E-641E-1F4274795830}"/>
              </a:ext>
            </a:extLst>
          </p:cNvPr>
          <p:cNvCxnSpPr>
            <a:cxnSpLocks/>
          </p:cNvCxnSpPr>
          <p:nvPr/>
        </p:nvCxnSpPr>
        <p:spPr>
          <a:xfrm>
            <a:off x="3676099" y="2176412"/>
            <a:ext cx="0" cy="324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개체 틀 2">
            <a:extLst>
              <a:ext uri="{FF2B5EF4-FFF2-40B4-BE49-F238E27FC236}">
                <a16:creationId xmlns:a16="http://schemas.microsoft.com/office/drawing/2014/main" id="{F716B32B-661A-2048-A90F-806F75C71FFC}"/>
              </a:ext>
            </a:extLst>
          </p:cNvPr>
          <p:cNvSpPr txBox="1">
            <a:spLocks/>
          </p:cNvSpPr>
          <p:nvPr/>
        </p:nvSpPr>
        <p:spPr>
          <a:xfrm>
            <a:off x="9475884" y="1738186"/>
            <a:ext cx="2225259" cy="56341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4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Key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CB143F-ABFE-01DB-698F-BAFBD9C53705}"/>
              </a:ext>
            </a:extLst>
          </p:cNvPr>
          <p:cNvCxnSpPr>
            <a:cxnSpLocks/>
          </p:cNvCxnSpPr>
          <p:nvPr/>
        </p:nvCxnSpPr>
        <p:spPr>
          <a:xfrm>
            <a:off x="10588669" y="2218403"/>
            <a:ext cx="0" cy="32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텍스트 개체 틀 2">
            <a:extLst>
              <a:ext uri="{FF2B5EF4-FFF2-40B4-BE49-F238E27FC236}">
                <a16:creationId xmlns:a16="http://schemas.microsoft.com/office/drawing/2014/main" id="{D3D580E2-6D43-CFFB-70CB-2AAA57C2130F}"/>
              </a:ext>
            </a:extLst>
          </p:cNvPr>
          <p:cNvSpPr txBox="1">
            <a:spLocks/>
          </p:cNvSpPr>
          <p:nvPr/>
        </p:nvSpPr>
        <p:spPr>
          <a:xfrm>
            <a:off x="5948136" y="3808921"/>
            <a:ext cx="2225259" cy="56341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400" b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AddRoundKey</a:t>
            </a:r>
            <a:endParaRPr kumimoji="0" lang="en-US" altLang="ko-KR" sz="24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sp>
        <p:nvSpPr>
          <p:cNvPr id="42" name="텍스트 개체 틀 2">
            <a:extLst>
              <a:ext uri="{FF2B5EF4-FFF2-40B4-BE49-F238E27FC236}">
                <a16:creationId xmlns:a16="http://schemas.microsoft.com/office/drawing/2014/main" id="{D32F6D49-93F9-E135-C709-878E50B54C95}"/>
              </a:ext>
            </a:extLst>
          </p:cNvPr>
          <p:cNvSpPr txBox="1">
            <a:spLocks/>
          </p:cNvSpPr>
          <p:nvPr/>
        </p:nvSpPr>
        <p:spPr>
          <a:xfrm>
            <a:off x="9463778" y="5529670"/>
            <a:ext cx="2225259" cy="563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4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Key schedule</a:t>
            </a:r>
          </a:p>
        </p:txBody>
      </p:sp>
    </p:spTree>
    <p:extLst>
      <p:ext uri="{BB962C8B-B14F-4D97-AF65-F5344CB8AC3E}">
        <p14:creationId xmlns:p14="http://schemas.microsoft.com/office/powerpoint/2010/main" val="248254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E7C4B3CF-1D34-7724-8CFB-344077B4A117}"/>
              </a:ext>
            </a:extLst>
          </p:cNvPr>
          <p:cNvSpPr txBox="1">
            <a:spLocks/>
          </p:cNvSpPr>
          <p:nvPr/>
        </p:nvSpPr>
        <p:spPr>
          <a:xfrm>
            <a:off x="6289160" y="3147291"/>
            <a:ext cx="2225259" cy="563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1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Key schedule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양자 회로 구현 동향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3.1.2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PRESENT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73AE66F8-79FC-D1C6-3D29-4C44FD9333E3}"/>
              </a:ext>
            </a:extLst>
          </p:cNvPr>
          <p:cNvCxnSpPr>
            <a:cxnSpLocks/>
          </p:cNvCxnSpPr>
          <p:nvPr/>
        </p:nvCxnSpPr>
        <p:spPr>
          <a:xfrm>
            <a:off x="3451045" y="2765337"/>
            <a:ext cx="0" cy="64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C1D10438-5F77-E774-B39F-4EBE98A32992}"/>
              </a:ext>
            </a:extLst>
          </p:cNvPr>
          <p:cNvSpPr txBox="1">
            <a:spLocks/>
          </p:cNvSpPr>
          <p:nvPr/>
        </p:nvSpPr>
        <p:spPr>
          <a:xfrm>
            <a:off x="2483663" y="1985424"/>
            <a:ext cx="1934763" cy="563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4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Plaintext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7BCDD4-28EF-A4ED-C9F1-64027D8CB141}"/>
              </a:ext>
            </a:extLst>
          </p:cNvPr>
          <p:cNvSpPr/>
          <p:nvPr/>
        </p:nvSpPr>
        <p:spPr>
          <a:xfrm>
            <a:off x="2279962" y="3406473"/>
            <a:ext cx="2342166" cy="6701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8ADEC79F-1A6C-B780-D015-CD2C8004A5B0}"/>
              </a:ext>
            </a:extLst>
          </p:cNvPr>
          <p:cNvSpPr txBox="1">
            <a:spLocks/>
          </p:cNvSpPr>
          <p:nvPr/>
        </p:nvSpPr>
        <p:spPr>
          <a:xfrm>
            <a:off x="2338413" y="3435657"/>
            <a:ext cx="2225259" cy="563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4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S-box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372DE07-48CA-4D52-F927-83C5520CB59F}"/>
              </a:ext>
            </a:extLst>
          </p:cNvPr>
          <p:cNvCxnSpPr>
            <a:cxnSpLocks/>
          </p:cNvCxnSpPr>
          <p:nvPr/>
        </p:nvCxnSpPr>
        <p:spPr>
          <a:xfrm>
            <a:off x="3451045" y="2451746"/>
            <a:ext cx="0" cy="324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7C80BF3-7B35-AC6D-3807-BD5F5D1F8B66}"/>
              </a:ext>
            </a:extLst>
          </p:cNvPr>
          <p:cNvCxnSpPr>
            <a:cxnSpLocks/>
          </p:cNvCxnSpPr>
          <p:nvPr/>
        </p:nvCxnSpPr>
        <p:spPr>
          <a:xfrm rot="5400000">
            <a:off x="5547789" y="1170629"/>
            <a:ext cx="0" cy="3708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왼쪽 중괄호[L] 15">
            <a:extLst>
              <a:ext uri="{FF2B5EF4-FFF2-40B4-BE49-F238E27FC236}">
                <a16:creationId xmlns:a16="http://schemas.microsoft.com/office/drawing/2014/main" id="{92404E17-A5E3-CA0B-6E27-F48AD6D18B6B}"/>
              </a:ext>
            </a:extLst>
          </p:cNvPr>
          <p:cNvSpPr/>
          <p:nvPr/>
        </p:nvSpPr>
        <p:spPr>
          <a:xfrm>
            <a:off x="1594349" y="2502238"/>
            <a:ext cx="489772" cy="2412000"/>
          </a:xfrm>
          <a:prstGeom prst="leftBrace">
            <a:avLst>
              <a:gd name="adj1" fmla="val 43895"/>
              <a:gd name="adj2" fmla="val 50378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F7B30501-6E81-668D-3921-BBE3B9102516}"/>
              </a:ext>
            </a:extLst>
          </p:cNvPr>
          <p:cNvSpPr txBox="1">
            <a:spLocks/>
          </p:cNvSpPr>
          <p:nvPr/>
        </p:nvSpPr>
        <p:spPr>
          <a:xfrm>
            <a:off x="420306" y="3351899"/>
            <a:ext cx="1274113" cy="670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1Round</a:t>
            </a:r>
            <a:endParaRPr kumimoji="0" lang="en-US" altLang="ko-KR" sz="18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sp>
        <p:nvSpPr>
          <p:cNvPr id="18" name="또는 17">
            <a:extLst>
              <a:ext uri="{FF2B5EF4-FFF2-40B4-BE49-F238E27FC236}">
                <a16:creationId xmlns:a16="http://schemas.microsoft.com/office/drawing/2014/main" id="{BC37BA4B-C035-2034-8D1E-38737DB04325}"/>
              </a:ext>
            </a:extLst>
          </p:cNvPr>
          <p:cNvSpPr/>
          <p:nvPr/>
        </p:nvSpPr>
        <p:spPr>
          <a:xfrm>
            <a:off x="3208519" y="2778791"/>
            <a:ext cx="485049" cy="485049"/>
          </a:xfrm>
          <a:prstGeom prst="flowChartOr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E01898-9B55-6FB9-A68D-6CA392C6BB28}"/>
              </a:ext>
            </a:extLst>
          </p:cNvPr>
          <p:cNvSpPr/>
          <p:nvPr/>
        </p:nvSpPr>
        <p:spPr>
          <a:xfrm>
            <a:off x="2279961" y="4195593"/>
            <a:ext cx="2342166" cy="6701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B9474FF1-B87E-B2C9-FFDA-4F4F47DA0D30}"/>
              </a:ext>
            </a:extLst>
          </p:cNvPr>
          <p:cNvSpPr txBox="1">
            <a:spLocks/>
          </p:cNvSpPr>
          <p:nvPr/>
        </p:nvSpPr>
        <p:spPr>
          <a:xfrm>
            <a:off x="2483662" y="4215049"/>
            <a:ext cx="1934763" cy="563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4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Permutation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8B5EC16-1F03-5228-C836-A6AC88A73D40}"/>
              </a:ext>
            </a:extLst>
          </p:cNvPr>
          <p:cNvGrpSpPr/>
          <p:nvPr/>
        </p:nvGrpSpPr>
        <p:grpSpPr>
          <a:xfrm>
            <a:off x="4633009" y="3547149"/>
            <a:ext cx="7406591" cy="563418"/>
            <a:chOff x="4633009" y="3406473"/>
            <a:chExt cx="7406591" cy="563418"/>
          </a:xfrm>
        </p:grpSpPr>
        <p:sp>
          <p:nvSpPr>
            <p:cNvPr id="23" name="텍스트 개체 틀 2">
              <a:extLst>
                <a:ext uri="{FF2B5EF4-FFF2-40B4-BE49-F238E27FC236}">
                  <a16:creationId xmlns:a16="http://schemas.microsoft.com/office/drawing/2014/main" id="{528A213E-5CB9-4D85-322E-50C185D13D02}"/>
                </a:ext>
              </a:extLst>
            </p:cNvPr>
            <p:cNvSpPr txBox="1">
              <a:spLocks/>
            </p:cNvSpPr>
            <p:nvPr/>
          </p:nvSpPr>
          <p:spPr>
            <a:xfrm>
              <a:off x="4633009" y="3406473"/>
              <a:ext cx="7406591" cy="5634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None/>
                <a:tabLst/>
                <a:defRPr/>
              </a:pPr>
              <a:r>
                <a:rPr kumimoji="0" lang="ko-KR" altLang="en-US" sz="18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← </a:t>
              </a:r>
              <a:r>
                <a:rPr lang="en-US" altLang="ko-KR" sz="1800" b="1" dirty="0">
                  <a:solidFill>
                    <a:schemeClr val="accent2"/>
                  </a:solidFill>
                  <a:latin typeface="SeoulNamsan B" panose="02020603020101020101" pitchFamily="18" charset="-127"/>
                  <a:ea typeface="SeoulNamsan B" panose="02020603020101020101" pitchFamily="18" charset="-127"/>
                </a:rPr>
                <a:t>S-box </a:t>
              </a:r>
              <a:r>
                <a:rPr lang="ko-KR" altLang="en-US" sz="1800" b="1" dirty="0">
                  <a:solidFill>
                    <a:schemeClr val="accent2"/>
                  </a:solidFill>
                  <a:latin typeface="SeoulNamsan B" panose="02020603020101020101" pitchFamily="18" charset="-127"/>
                  <a:ea typeface="SeoulNamsan B" panose="02020603020101020101" pitchFamily="18" charset="-127"/>
                </a:rPr>
                <a:t>방정식 </a:t>
              </a:r>
              <a:r>
                <a:rPr lang="ko-KR" altLang="en-US" sz="1800" b="1" dirty="0" err="1">
                  <a:solidFill>
                    <a:schemeClr val="accent2"/>
                  </a:solidFill>
                  <a:latin typeface="SeoulNamsan B" panose="02020603020101020101" pitchFamily="18" charset="-127"/>
                  <a:ea typeface="SeoulNamsan B" panose="02020603020101020101" pitchFamily="18" charset="-127"/>
                </a:rPr>
                <a:t>이용시</a:t>
              </a:r>
              <a:r>
                <a:rPr lang="ko-KR" altLang="en-US" sz="1800" b="1" dirty="0">
                  <a:solidFill>
                    <a:schemeClr val="accent2"/>
                  </a:solidFill>
                  <a:latin typeface="SeoulNamsan B" panose="02020603020101020101" pitchFamily="18" charset="-127"/>
                  <a:ea typeface="SeoulNamsan B" panose="02020603020101020101" pitchFamily="18" charset="-127"/>
                </a:rPr>
                <a:t> </a:t>
              </a:r>
              <a:r>
                <a:rPr lang="en-US" altLang="ko-KR" sz="1800" b="1" dirty="0">
                  <a:solidFill>
                    <a:schemeClr val="accent2"/>
                  </a:solidFill>
                  <a:latin typeface="SeoulNamsan B" panose="02020603020101020101" pitchFamily="18" charset="-127"/>
                  <a:ea typeface="SeoulNamsan B" panose="02020603020101020101" pitchFamily="18" charset="-127"/>
                </a:rPr>
                <a:t>LIGHTER-R tool </a:t>
              </a:r>
              <a:r>
                <a:rPr lang="ko-KR" altLang="en-US" sz="1800" b="1" dirty="0">
                  <a:solidFill>
                    <a:schemeClr val="accent2"/>
                  </a:solidFill>
                  <a:latin typeface="SeoulNamsan B" panose="02020603020101020101" pitchFamily="18" charset="-127"/>
                  <a:ea typeface="SeoulNamsan B" panose="02020603020101020101" pitchFamily="18" charset="-127"/>
                </a:rPr>
                <a:t>사용  </a:t>
              </a:r>
              <a:r>
                <a:rPr kumimoji="0" lang="ko-KR" altLang="en-US" sz="20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양자 게이트 비용 절약</a:t>
              </a:r>
              <a:endParaRPr kumimoji="0" lang="en-US" altLang="ko-KR" sz="1800" b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2E9D4A2-624A-0AD9-AE88-581E8C7B6E26}"/>
                </a:ext>
              </a:extLst>
            </p:cNvPr>
            <p:cNvSpPr/>
            <p:nvPr/>
          </p:nvSpPr>
          <p:spPr>
            <a:xfrm>
              <a:off x="9158075" y="3486946"/>
              <a:ext cx="2515648" cy="482945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863F56F-C61A-1154-8575-E1E90381E8E9}"/>
              </a:ext>
            </a:extLst>
          </p:cNvPr>
          <p:cNvGrpSpPr/>
          <p:nvPr/>
        </p:nvGrpSpPr>
        <p:grpSpPr>
          <a:xfrm>
            <a:off x="4633009" y="4288220"/>
            <a:ext cx="5732775" cy="563418"/>
            <a:chOff x="4633009" y="4206159"/>
            <a:chExt cx="5732775" cy="563418"/>
          </a:xfrm>
        </p:grpSpPr>
        <p:sp>
          <p:nvSpPr>
            <p:cNvPr id="25" name="텍스트 개체 틀 2">
              <a:extLst>
                <a:ext uri="{FF2B5EF4-FFF2-40B4-BE49-F238E27FC236}">
                  <a16:creationId xmlns:a16="http://schemas.microsoft.com/office/drawing/2014/main" id="{1960D0C0-12D2-E94F-F475-DA0D5F05D275}"/>
                </a:ext>
              </a:extLst>
            </p:cNvPr>
            <p:cNvSpPr txBox="1">
              <a:spLocks/>
            </p:cNvSpPr>
            <p:nvPr/>
          </p:nvSpPr>
          <p:spPr>
            <a:xfrm>
              <a:off x="4633009" y="4206159"/>
              <a:ext cx="5732775" cy="5634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None/>
                <a:tabLst/>
                <a:defRPr/>
              </a:pPr>
              <a:r>
                <a:rPr kumimoji="0" lang="ko-KR" altLang="en-US" sz="18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← </a:t>
              </a:r>
              <a:r>
                <a:rPr kumimoji="0" lang="en-US" altLang="ko-KR" sz="18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Swap</a:t>
              </a:r>
              <a:r>
                <a:rPr kumimoji="0" lang="ko-KR" altLang="en-US" sz="18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 게이트 논리적 구현</a:t>
              </a:r>
              <a:r>
                <a:rPr lang="ko-KR" altLang="en-US" sz="1800" b="1" dirty="0">
                  <a:solidFill>
                    <a:schemeClr val="accent2"/>
                  </a:solidFill>
                  <a:latin typeface="SeoulNamsan B" panose="02020603020101020101" pitchFamily="18" charset="-127"/>
                  <a:ea typeface="SeoulNamsan B" panose="02020603020101020101" pitchFamily="18" charset="-127"/>
                </a:rPr>
                <a:t> </a:t>
              </a:r>
              <a:r>
                <a:rPr kumimoji="0" lang="ko-KR" altLang="en-US" sz="18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 </a:t>
              </a:r>
              <a:r>
                <a:rPr kumimoji="0" lang="ko-KR" altLang="en-US" sz="20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양자 자원 절약</a:t>
              </a:r>
              <a:endParaRPr kumimoji="0" lang="en-US" altLang="ko-KR" sz="1800" b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709F242-7D03-F86F-486A-C528098152D1}"/>
                </a:ext>
              </a:extLst>
            </p:cNvPr>
            <p:cNvSpPr/>
            <p:nvPr/>
          </p:nvSpPr>
          <p:spPr>
            <a:xfrm>
              <a:off x="7455852" y="4281786"/>
              <a:ext cx="1702574" cy="482945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08D67434-7676-9285-B295-293067ECE1D3}"/>
              </a:ext>
            </a:extLst>
          </p:cNvPr>
          <p:cNvSpPr txBox="1">
            <a:spLocks/>
          </p:cNvSpPr>
          <p:nvPr/>
        </p:nvSpPr>
        <p:spPr>
          <a:xfrm>
            <a:off x="6289159" y="1888328"/>
            <a:ext cx="2225259" cy="56341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4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Key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CE0B8C8-DA8D-003E-F98F-C90E2757C413}"/>
              </a:ext>
            </a:extLst>
          </p:cNvPr>
          <p:cNvCxnSpPr>
            <a:cxnSpLocks/>
          </p:cNvCxnSpPr>
          <p:nvPr/>
        </p:nvCxnSpPr>
        <p:spPr>
          <a:xfrm>
            <a:off x="7401945" y="2387249"/>
            <a:ext cx="0" cy="93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24D58CE5-4577-D9A5-694E-1D3CED5F7F4D}"/>
              </a:ext>
            </a:extLst>
          </p:cNvPr>
          <p:cNvSpPr txBox="1">
            <a:spLocks/>
          </p:cNvSpPr>
          <p:nvPr/>
        </p:nvSpPr>
        <p:spPr>
          <a:xfrm>
            <a:off x="4273177" y="2451746"/>
            <a:ext cx="2225259" cy="56341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400" b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AddRoundKey</a:t>
            </a:r>
            <a:endParaRPr kumimoji="0" lang="en-US" altLang="ko-KR" sz="24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059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양자 회로 구현 동향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3.1.3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PIPO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6" name="텍스트 개체 틀 2">
            <a:extLst>
              <a:ext uri="{FF2B5EF4-FFF2-40B4-BE49-F238E27FC236}">
                <a16:creationId xmlns:a16="http://schemas.microsoft.com/office/drawing/2014/main" id="{8C6F3C44-D86D-390D-1C97-8C21F344DC12}"/>
              </a:ext>
            </a:extLst>
          </p:cNvPr>
          <p:cNvSpPr txBox="1">
            <a:spLocks/>
          </p:cNvSpPr>
          <p:nvPr/>
        </p:nvSpPr>
        <p:spPr>
          <a:xfrm>
            <a:off x="2577341" y="1689676"/>
            <a:ext cx="1934763" cy="563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4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Plaintext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0B29A4E-E66C-2C29-A7DD-8955DC85DE21}"/>
              </a:ext>
            </a:extLst>
          </p:cNvPr>
          <p:cNvSpPr/>
          <p:nvPr/>
        </p:nvSpPr>
        <p:spPr>
          <a:xfrm>
            <a:off x="2373640" y="3110725"/>
            <a:ext cx="2342166" cy="6701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48" name="텍스트 개체 틀 2">
            <a:extLst>
              <a:ext uri="{FF2B5EF4-FFF2-40B4-BE49-F238E27FC236}">
                <a16:creationId xmlns:a16="http://schemas.microsoft.com/office/drawing/2014/main" id="{930E41A9-2CE8-2816-164B-0350F28E0C1A}"/>
              </a:ext>
            </a:extLst>
          </p:cNvPr>
          <p:cNvSpPr txBox="1">
            <a:spLocks/>
          </p:cNvSpPr>
          <p:nvPr/>
        </p:nvSpPr>
        <p:spPr>
          <a:xfrm>
            <a:off x="2432091" y="3139909"/>
            <a:ext cx="2225259" cy="563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4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Substitution</a:t>
            </a:r>
          </a:p>
        </p:txBody>
      </p:sp>
      <p:sp>
        <p:nvSpPr>
          <p:cNvPr id="49" name="텍스트 개체 틀 2">
            <a:extLst>
              <a:ext uri="{FF2B5EF4-FFF2-40B4-BE49-F238E27FC236}">
                <a16:creationId xmlns:a16="http://schemas.microsoft.com/office/drawing/2014/main" id="{9E24E400-C507-9EE1-E1CB-8B66818ABEFA}"/>
              </a:ext>
            </a:extLst>
          </p:cNvPr>
          <p:cNvSpPr txBox="1">
            <a:spLocks/>
          </p:cNvSpPr>
          <p:nvPr/>
        </p:nvSpPr>
        <p:spPr>
          <a:xfrm>
            <a:off x="4137214" y="2135630"/>
            <a:ext cx="2225259" cy="56341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400" b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AddRoundKey</a:t>
            </a:r>
            <a:endParaRPr kumimoji="0" lang="en-US" altLang="ko-KR" sz="24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82DFF46-282A-11E9-3713-627525A963B1}"/>
              </a:ext>
            </a:extLst>
          </p:cNvPr>
          <p:cNvCxnSpPr>
            <a:cxnSpLocks/>
          </p:cNvCxnSpPr>
          <p:nvPr/>
        </p:nvCxnSpPr>
        <p:spPr>
          <a:xfrm>
            <a:off x="3544723" y="2155998"/>
            <a:ext cx="0" cy="324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6EC7BAA-C01E-A494-B1A9-2FFEBDED5B5E}"/>
              </a:ext>
            </a:extLst>
          </p:cNvPr>
          <p:cNvCxnSpPr>
            <a:cxnSpLocks/>
          </p:cNvCxnSpPr>
          <p:nvPr/>
        </p:nvCxnSpPr>
        <p:spPr>
          <a:xfrm rot="5400000">
            <a:off x="5269517" y="1249174"/>
            <a:ext cx="0" cy="2952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왼쪽 중괄호[L] 51">
            <a:extLst>
              <a:ext uri="{FF2B5EF4-FFF2-40B4-BE49-F238E27FC236}">
                <a16:creationId xmlns:a16="http://schemas.microsoft.com/office/drawing/2014/main" id="{31F96EA1-AB74-B89D-34D4-4D2083758D88}"/>
              </a:ext>
            </a:extLst>
          </p:cNvPr>
          <p:cNvSpPr/>
          <p:nvPr/>
        </p:nvSpPr>
        <p:spPr>
          <a:xfrm>
            <a:off x="1721419" y="3110725"/>
            <a:ext cx="489772" cy="2268000"/>
          </a:xfrm>
          <a:prstGeom prst="leftBrace">
            <a:avLst>
              <a:gd name="adj1" fmla="val 43895"/>
              <a:gd name="adj2" fmla="val 50378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텍스트 개체 틀 2">
            <a:extLst>
              <a:ext uri="{FF2B5EF4-FFF2-40B4-BE49-F238E27FC236}">
                <a16:creationId xmlns:a16="http://schemas.microsoft.com/office/drawing/2014/main" id="{7A959836-0D02-AC8B-7434-3C5C33F61165}"/>
              </a:ext>
            </a:extLst>
          </p:cNvPr>
          <p:cNvSpPr txBox="1">
            <a:spLocks/>
          </p:cNvSpPr>
          <p:nvPr/>
        </p:nvSpPr>
        <p:spPr>
          <a:xfrm>
            <a:off x="564320" y="3981630"/>
            <a:ext cx="1274113" cy="670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1Round</a:t>
            </a:r>
            <a:endParaRPr kumimoji="0" lang="en-US" altLang="ko-KR" sz="18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sp>
        <p:nvSpPr>
          <p:cNvPr id="54" name="또는 53">
            <a:extLst>
              <a:ext uri="{FF2B5EF4-FFF2-40B4-BE49-F238E27FC236}">
                <a16:creationId xmlns:a16="http://schemas.microsoft.com/office/drawing/2014/main" id="{330DB20E-B6E0-B899-3E17-491B3298647D}"/>
              </a:ext>
            </a:extLst>
          </p:cNvPr>
          <p:cNvSpPr/>
          <p:nvPr/>
        </p:nvSpPr>
        <p:spPr>
          <a:xfrm>
            <a:off x="3302197" y="2483043"/>
            <a:ext cx="485049" cy="485049"/>
          </a:xfrm>
          <a:prstGeom prst="flowChartOr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0E3004-55F2-F0EA-DB48-429B0E7F5556}"/>
              </a:ext>
            </a:extLst>
          </p:cNvPr>
          <p:cNvSpPr/>
          <p:nvPr/>
        </p:nvSpPr>
        <p:spPr>
          <a:xfrm>
            <a:off x="2373639" y="3899845"/>
            <a:ext cx="2342166" cy="6701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6" name="텍스트 개체 틀 2">
            <a:extLst>
              <a:ext uri="{FF2B5EF4-FFF2-40B4-BE49-F238E27FC236}">
                <a16:creationId xmlns:a16="http://schemas.microsoft.com/office/drawing/2014/main" id="{0C3180D2-FB83-6641-AB65-3B471C34E79B}"/>
              </a:ext>
            </a:extLst>
          </p:cNvPr>
          <p:cNvSpPr txBox="1">
            <a:spLocks/>
          </p:cNvSpPr>
          <p:nvPr/>
        </p:nvSpPr>
        <p:spPr>
          <a:xfrm>
            <a:off x="2577340" y="3919301"/>
            <a:ext cx="1934763" cy="563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4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Permutation</a:t>
            </a: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260F5BF9-D034-5BF1-A50D-3EC4B64E83AC}"/>
              </a:ext>
            </a:extLst>
          </p:cNvPr>
          <p:cNvCxnSpPr>
            <a:cxnSpLocks/>
          </p:cNvCxnSpPr>
          <p:nvPr/>
        </p:nvCxnSpPr>
        <p:spPr>
          <a:xfrm>
            <a:off x="3544723" y="4577569"/>
            <a:ext cx="0" cy="64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675B5A2-7647-B9C8-3B5C-F1964F15711D}"/>
              </a:ext>
            </a:extLst>
          </p:cNvPr>
          <p:cNvCxnSpPr>
            <a:cxnSpLocks/>
          </p:cNvCxnSpPr>
          <p:nvPr/>
        </p:nvCxnSpPr>
        <p:spPr>
          <a:xfrm>
            <a:off x="3544723" y="5306632"/>
            <a:ext cx="0" cy="252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또는 58">
            <a:extLst>
              <a:ext uri="{FF2B5EF4-FFF2-40B4-BE49-F238E27FC236}">
                <a16:creationId xmlns:a16="http://schemas.microsoft.com/office/drawing/2014/main" id="{96C96019-3B11-E39A-A83C-A98047C3F4EC}"/>
              </a:ext>
            </a:extLst>
          </p:cNvPr>
          <p:cNvSpPr/>
          <p:nvPr/>
        </p:nvSpPr>
        <p:spPr>
          <a:xfrm>
            <a:off x="3302197" y="4852280"/>
            <a:ext cx="485049" cy="485049"/>
          </a:xfrm>
          <a:prstGeom prst="flowChartOr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28F35BE-3256-B9E4-2732-C86147B90FE8}"/>
              </a:ext>
            </a:extLst>
          </p:cNvPr>
          <p:cNvCxnSpPr>
            <a:cxnSpLocks/>
          </p:cNvCxnSpPr>
          <p:nvPr/>
        </p:nvCxnSpPr>
        <p:spPr>
          <a:xfrm>
            <a:off x="3544723" y="2776987"/>
            <a:ext cx="0" cy="324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D8A28058-327D-C222-6213-875E1DEF3D7E}"/>
              </a:ext>
            </a:extLst>
          </p:cNvPr>
          <p:cNvSpPr txBox="1">
            <a:spLocks/>
          </p:cNvSpPr>
          <p:nvPr/>
        </p:nvSpPr>
        <p:spPr>
          <a:xfrm>
            <a:off x="5636280" y="1689676"/>
            <a:ext cx="2225259" cy="56341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4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Key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9086070-2FE7-B8C1-D51A-E886859FDC74}"/>
              </a:ext>
            </a:extLst>
          </p:cNvPr>
          <p:cNvCxnSpPr>
            <a:cxnSpLocks/>
          </p:cNvCxnSpPr>
          <p:nvPr/>
        </p:nvCxnSpPr>
        <p:spPr>
          <a:xfrm>
            <a:off x="6749065" y="2169893"/>
            <a:ext cx="0" cy="111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F0EB66CB-B657-59F7-97BF-7675B53290D5}"/>
              </a:ext>
            </a:extLst>
          </p:cNvPr>
          <p:cNvSpPr txBox="1">
            <a:spLocks/>
          </p:cNvSpPr>
          <p:nvPr/>
        </p:nvSpPr>
        <p:spPr>
          <a:xfrm>
            <a:off x="4137213" y="4511090"/>
            <a:ext cx="2225259" cy="56341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400" b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AddRoundKey</a:t>
            </a:r>
            <a:endParaRPr kumimoji="0" lang="en-US" altLang="ko-KR" sz="24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E0EB1D2-C0E0-E70C-2311-89C23D441997}"/>
              </a:ext>
            </a:extLst>
          </p:cNvPr>
          <p:cNvCxnSpPr>
            <a:cxnSpLocks/>
          </p:cNvCxnSpPr>
          <p:nvPr/>
        </p:nvCxnSpPr>
        <p:spPr>
          <a:xfrm rot="5400000">
            <a:off x="5260804" y="3614876"/>
            <a:ext cx="0" cy="2952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396F7F6-7D9B-67BE-17E2-BD67595079BB}"/>
              </a:ext>
            </a:extLst>
          </p:cNvPr>
          <p:cNvCxnSpPr>
            <a:cxnSpLocks/>
          </p:cNvCxnSpPr>
          <p:nvPr/>
        </p:nvCxnSpPr>
        <p:spPr>
          <a:xfrm>
            <a:off x="6740352" y="3715902"/>
            <a:ext cx="0" cy="183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77F64B17-9DE9-7331-9642-86FB07D85A76}"/>
              </a:ext>
            </a:extLst>
          </p:cNvPr>
          <p:cNvSpPr txBox="1">
            <a:spLocks/>
          </p:cNvSpPr>
          <p:nvPr/>
        </p:nvSpPr>
        <p:spPr>
          <a:xfrm>
            <a:off x="5636280" y="3719695"/>
            <a:ext cx="2225259" cy="563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4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Key schedule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CB2570A-4D2F-7A17-D765-A367BD11DC0A}"/>
              </a:ext>
            </a:extLst>
          </p:cNvPr>
          <p:cNvGrpSpPr/>
          <p:nvPr/>
        </p:nvGrpSpPr>
        <p:grpSpPr>
          <a:xfrm>
            <a:off x="4747626" y="3112077"/>
            <a:ext cx="5134050" cy="571171"/>
            <a:chOff x="4747626" y="3112077"/>
            <a:chExt cx="5134050" cy="571171"/>
          </a:xfrm>
        </p:grpSpPr>
        <p:sp>
          <p:nvSpPr>
            <p:cNvPr id="23" name="텍스트 개체 틀 2">
              <a:extLst>
                <a:ext uri="{FF2B5EF4-FFF2-40B4-BE49-F238E27FC236}">
                  <a16:creationId xmlns:a16="http://schemas.microsoft.com/office/drawing/2014/main" id="{528A213E-5CB9-4D85-322E-50C185D13D02}"/>
                </a:ext>
              </a:extLst>
            </p:cNvPr>
            <p:cNvSpPr txBox="1">
              <a:spLocks/>
            </p:cNvSpPr>
            <p:nvPr/>
          </p:nvSpPr>
          <p:spPr>
            <a:xfrm>
              <a:off x="4747626" y="3112077"/>
              <a:ext cx="5134050" cy="56341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None/>
                <a:tabLst/>
                <a:defRPr/>
              </a:pPr>
              <a:r>
                <a:rPr kumimoji="0" lang="ko-KR" altLang="en-US" sz="18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← 겹치는 </a:t>
              </a:r>
              <a:r>
                <a:rPr kumimoji="0" lang="en-US" altLang="ko-KR" sz="18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X </a:t>
              </a:r>
              <a:r>
                <a:rPr kumimoji="0" lang="ko-KR" altLang="en-US" sz="18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게이트 생략</a:t>
              </a:r>
              <a:r>
                <a:rPr lang="ko-KR" altLang="en-US" sz="1800" b="1" dirty="0">
                  <a:solidFill>
                    <a:schemeClr val="accent2"/>
                  </a:solidFill>
                  <a:latin typeface="SeoulNamsan B" panose="02020603020101020101" pitchFamily="18" charset="-127"/>
                  <a:ea typeface="SeoulNamsan B" panose="02020603020101020101" pitchFamily="18" charset="-127"/>
                </a:rPr>
                <a:t>  </a:t>
              </a:r>
              <a:r>
                <a:rPr kumimoji="0" lang="ko-KR" altLang="en-US" sz="20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양자 게이트 비용 절약</a:t>
              </a:r>
              <a:endParaRPr kumimoji="0" lang="en-US" altLang="ko-KR" sz="1800" b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2E9D4A2-624A-0AD9-AE88-581E8C7B6E26}"/>
                </a:ext>
              </a:extLst>
            </p:cNvPr>
            <p:cNvSpPr/>
            <p:nvPr/>
          </p:nvSpPr>
          <p:spPr>
            <a:xfrm>
              <a:off x="7195237" y="3200303"/>
              <a:ext cx="2515648" cy="482945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9577D5-B201-409C-20CF-CB28C862CC02}"/>
              </a:ext>
            </a:extLst>
          </p:cNvPr>
          <p:cNvGrpSpPr/>
          <p:nvPr/>
        </p:nvGrpSpPr>
        <p:grpSpPr>
          <a:xfrm>
            <a:off x="6918684" y="4274251"/>
            <a:ext cx="5462261" cy="670164"/>
            <a:chOff x="6918684" y="4274251"/>
            <a:chExt cx="5462261" cy="670164"/>
          </a:xfrm>
        </p:grpSpPr>
        <p:sp>
          <p:nvSpPr>
            <p:cNvPr id="67" name="텍스트 개체 틀 2">
              <a:extLst>
                <a:ext uri="{FF2B5EF4-FFF2-40B4-BE49-F238E27FC236}">
                  <a16:creationId xmlns:a16="http://schemas.microsoft.com/office/drawing/2014/main" id="{A5A41E56-DFA4-790B-278E-E24B2C4ADAF7}"/>
                </a:ext>
              </a:extLst>
            </p:cNvPr>
            <p:cNvSpPr txBox="1">
              <a:spLocks/>
            </p:cNvSpPr>
            <p:nvPr/>
          </p:nvSpPr>
          <p:spPr>
            <a:xfrm>
              <a:off x="7170684" y="4380997"/>
              <a:ext cx="5210261" cy="5634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None/>
                <a:tabLst/>
                <a:defRPr/>
              </a:pPr>
              <a:r>
                <a:rPr kumimoji="0" lang="en-US" altLang="ko-KR" sz="18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X </a:t>
              </a:r>
              <a:r>
                <a:rPr kumimoji="0" lang="ko-KR" altLang="en-US" sz="18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게이트만 사용  </a:t>
              </a:r>
              <a:r>
                <a:rPr kumimoji="0" lang="ko-KR" altLang="en-US" sz="20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양자 게</a:t>
              </a:r>
              <a:r>
                <a:rPr lang="ko-KR" altLang="en-US" sz="2000" b="1" dirty="0">
                  <a:solidFill>
                    <a:schemeClr val="accent2"/>
                  </a:solidFill>
                  <a:latin typeface="SeoulNamsan B" panose="02020603020101020101" pitchFamily="18" charset="-127"/>
                  <a:ea typeface="SeoulNamsan B" panose="02020603020101020101" pitchFamily="18" charset="-127"/>
                </a:rPr>
                <a:t>이</a:t>
              </a:r>
              <a:r>
                <a:rPr kumimoji="0" lang="ko-KR" altLang="en-US" sz="2000" b="1" u="none" strike="noStrike" kern="1200" cap="none" spc="0" normalizeH="0" baseline="0" noProof="0" dirty="0" err="1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트</a:t>
              </a:r>
              <a:r>
                <a:rPr kumimoji="0" lang="ko-KR" altLang="en-US" sz="20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 비용 절약</a:t>
              </a:r>
              <a:endParaRPr kumimoji="0" lang="en-US" altLang="ko-KR" sz="1800" b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1999CAC-1AB0-69DF-A042-CABD4C80C9EB}"/>
                </a:ext>
              </a:extLst>
            </p:cNvPr>
            <p:cNvSpPr/>
            <p:nvPr/>
          </p:nvSpPr>
          <p:spPr>
            <a:xfrm>
              <a:off x="8824553" y="4444002"/>
              <a:ext cx="2515648" cy="482945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9" name="꺾인 연결선[E] 68">
              <a:extLst>
                <a:ext uri="{FF2B5EF4-FFF2-40B4-BE49-F238E27FC236}">
                  <a16:creationId xmlns:a16="http://schemas.microsoft.com/office/drawing/2014/main" id="{8EF20A16-6625-45CA-ED73-7D2E76A2F5E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918684" y="4274251"/>
              <a:ext cx="252000" cy="432000"/>
            </a:xfrm>
            <a:prstGeom prst="bent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66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54CAB5E-B708-19DF-9111-8050B5C6D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96" y="3996706"/>
            <a:ext cx="5611804" cy="180178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양자 회로 구현 동향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3.2.1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HIGHT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9683CCA-B7D6-5C85-AA47-69AE0E1084A1}"/>
              </a:ext>
            </a:extLst>
          </p:cNvPr>
          <p:cNvGrpSpPr/>
          <p:nvPr/>
        </p:nvGrpSpPr>
        <p:grpSpPr>
          <a:xfrm>
            <a:off x="1959835" y="5676826"/>
            <a:ext cx="9820245" cy="748850"/>
            <a:chOff x="1231537" y="3883062"/>
            <a:chExt cx="9820245" cy="748850"/>
          </a:xfrm>
        </p:grpSpPr>
        <p:sp>
          <p:nvSpPr>
            <p:cNvPr id="34" name="텍스트 개체 틀 2">
              <a:extLst>
                <a:ext uri="{FF2B5EF4-FFF2-40B4-BE49-F238E27FC236}">
                  <a16:creationId xmlns:a16="http://schemas.microsoft.com/office/drawing/2014/main" id="{B1244EDB-2054-3E18-9CEC-578F848FA96E}"/>
                </a:ext>
              </a:extLst>
            </p:cNvPr>
            <p:cNvSpPr txBox="1">
              <a:spLocks/>
            </p:cNvSpPr>
            <p:nvPr/>
          </p:nvSpPr>
          <p:spPr>
            <a:xfrm>
              <a:off x="1231537" y="3883062"/>
              <a:ext cx="9820245" cy="74885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lnSpc>
                  <a:spcPct val="150000"/>
                </a:lnSpc>
                <a:buNone/>
                <a:defRPr/>
              </a:pPr>
              <a:r>
                <a:rPr lang="en-US" altLang="ko-KR" sz="1800" b="1" dirty="0">
                  <a:solidFill>
                    <a:schemeClr val="accent1"/>
                  </a:solidFill>
                  <a:latin typeface="SeoulNamsan B" panose="02020603020101020101" pitchFamily="18" charset="-127"/>
                  <a:ea typeface="SeoulNamsan B" panose="02020603020101020101" pitchFamily="18" charset="-127"/>
                </a:rPr>
                <a:t>→</a:t>
              </a:r>
              <a:r>
                <a:rPr lang="ko-KR" altLang="en-US" sz="1800" b="1" dirty="0">
                  <a:solidFill>
                    <a:schemeClr val="accent1"/>
                  </a:solidFill>
                  <a:latin typeface="SeoulNamsan B" panose="02020603020101020101" pitchFamily="18" charset="-127"/>
                  <a:ea typeface="SeoulNamsan B" panose="02020603020101020101" pitchFamily="18" charset="-127"/>
                </a:rPr>
                <a:t> </a:t>
              </a:r>
              <a:r>
                <a:rPr kumimoji="0" lang="en-US" altLang="ko-KR" sz="1800" b="1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CNOT</a:t>
              </a:r>
              <a:r>
                <a:rPr kumimoji="0" lang="ko-KR" altLang="en-US" sz="1800" b="1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 게이트</a:t>
              </a:r>
              <a:r>
                <a:rPr kumimoji="0" lang="en-US" altLang="ko-KR" sz="1800" b="1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,</a:t>
              </a:r>
              <a:r>
                <a:rPr kumimoji="0" lang="ko-KR" altLang="en-US" sz="1800" b="1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 </a:t>
              </a:r>
              <a:r>
                <a:rPr lang="ko-KR" altLang="en-US" sz="1800" b="1" dirty="0">
                  <a:solidFill>
                    <a:schemeClr val="accent1"/>
                  </a:solidFill>
                  <a:latin typeface="SeoulNamsan B" panose="02020603020101020101" pitchFamily="18" charset="-127"/>
                  <a:ea typeface="SeoulNamsan B" panose="02020603020101020101" pitchFamily="18" charset="-127"/>
                </a:rPr>
                <a:t>논리적 </a:t>
              </a:r>
              <a:r>
                <a:rPr lang="en-US" altLang="ko-KR" sz="1800" b="1" dirty="0">
                  <a:solidFill>
                    <a:schemeClr val="accent1"/>
                  </a:solidFill>
                  <a:latin typeface="SeoulNamsan B" panose="02020603020101020101" pitchFamily="18" charset="-127"/>
                  <a:ea typeface="SeoulNamsan B" panose="02020603020101020101" pitchFamily="18" charset="-127"/>
                </a:rPr>
                <a:t>SWAP </a:t>
              </a:r>
              <a:r>
                <a:rPr lang="ko-KR" altLang="en-US" sz="1800" b="1" dirty="0">
                  <a:solidFill>
                    <a:schemeClr val="accent1"/>
                  </a:solidFill>
                  <a:latin typeface="SeoulNamsan B" panose="02020603020101020101" pitchFamily="18" charset="-127"/>
                  <a:ea typeface="SeoulNamsan B" panose="02020603020101020101" pitchFamily="18" charset="-127"/>
                </a:rPr>
                <a:t>게이트</a:t>
              </a:r>
              <a:r>
                <a:rPr kumimoji="0" lang="ko-KR" altLang="en-US" sz="1800" b="1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 사용하여 다음 라운드에 사용될 </a:t>
              </a:r>
              <a:r>
                <a:rPr kumimoji="0" lang="ko-KR" altLang="en-US" sz="1800" b="1" u="none" strike="noStrike" kern="120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큐비트</a:t>
              </a:r>
              <a:r>
                <a:rPr kumimoji="0" lang="ko-KR" altLang="en-US" sz="1800" b="1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rPr>
                <a:t> 업데이트</a:t>
              </a:r>
              <a:r>
                <a:rPr lang="ko-KR" altLang="en-US" sz="1800" b="1" dirty="0">
                  <a:solidFill>
                    <a:schemeClr val="accent1"/>
                  </a:solidFill>
                  <a:latin typeface="SeoulNamsan B" panose="02020603020101020101" pitchFamily="18" charset="-127"/>
                  <a:ea typeface="SeoulNamsan B" panose="02020603020101020101" pitchFamily="18" charset="-127"/>
                </a:rPr>
                <a:t>  </a:t>
              </a:r>
              <a:r>
                <a:rPr lang="ko-KR" altLang="en-US" sz="2000" b="1" dirty="0" err="1">
                  <a:solidFill>
                    <a:schemeClr val="accent1"/>
                  </a:solidFill>
                  <a:latin typeface="SeoulNamsan B" panose="02020603020101020101" pitchFamily="18" charset="-127"/>
                  <a:ea typeface="SeoulNamsan B" panose="02020603020101020101" pitchFamily="18" charset="-127"/>
                </a:rPr>
                <a:t>큐비트</a:t>
              </a:r>
              <a:r>
                <a:rPr lang="ko-KR" altLang="en-US" sz="2000" b="1" dirty="0">
                  <a:solidFill>
                    <a:schemeClr val="accent1"/>
                  </a:solidFill>
                  <a:latin typeface="SeoulNamsan B" panose="02020603020101020101" pitchFamily="18" charset="-127"/>
                  <a:ea typeface="SeoulNamsan B" panose="02020603020101020101" pitchFamily="18" charset="-127"/>
                </a:rPr>
                <a:t> 절약</a:t>
              </a:r>
              <a:endParaRPr kumimoji="0" lang="en-US" altLang="ko-KR" sz="18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D977727-679D-D788-3464-F572C1A50EA8}"/>
                </a:ext>
              </a:extLst>
            </p:cNvPr>
            <p:cNvSpPr/>
            <p:nvPr/>
          </p:nvSpPr>
          <p:spPr>
            <a:xfrm>
              <a:off x="9601260" y="4069713"/>
              <a:ext cx="1427076" cy="482945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개체 틀 2">
                <a:extLst>
                  <a:ext uri="{FF2B5EF4-FFF2-40B4-BE49-F238E27FC236}">
                    <a16:creationId xmlns:a16="http://schemas.microsoft.com/office/drawing/2014/main" id="{D4633C60-CFC1-F03F-BEF7-4ED7DF5A41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7989" y="1323824"/>
                <a:ext cx="7660819" cy="29819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1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eoulNamsan B" panose="02020603020101020101" pitchFamily="18" charset="-127"/>
                        </a:rPr>
                        <m:t>for</m:t>
                      </m:r>
                      <m:r>
                        <a:rPr kumimoji="0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eoulNamsan B" panose="02020603020101020101" pitchFamily="18" charset="-127"/>
                        </a:rPr>
                        <m:t> </m:t>
                      </m:r>
                      <m:r>
                        <a:rPr kumimoji="0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eoulNamsan B" panose="02020603020101020101" pitchFamily="18" charset="-127"/>
                        </a:rPr>
                        <m:t>𝑖</m:t>
                      </m:r>
                      <m:r>
                        <a:rPr kumimoji="0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eoulNamsan B" panose="02020603020101020101" pitchFamily="18" charset="-127"/>
                        </a:rPr>
                        <m:t>=0 </m:t>
                      </m:r>
                      <m:r>
                        <m:rPr>
                          <m:sty m:val="p"/>
                        </m:rPr>
                        <a:rPr kumimoji="0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eoulNamsan B" panose="02020603020101020101" pitchFamily="18" charset="-127"/>
                        </a:rPr>
                        <m:t>to</m:t>
                      </m:r>
                      <m:r>
                        <a:rPr kumimoji="0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eoulNamsan B" panose="02020603020101020101" pitchFamily="18" charset="-127"/>
                        </a:rPr>
                        <m:t> 7:</m:t>
                      </m:r>
                    </m:oMath>
                  </m:oMathPara>
                </a14:m>
                <a:endParaRPr kumimoji="0" lang="en-US" altLang="ko-KR" sz="2000" b="0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mbria Math" panose="02040503050406030204" pitchFamily="18" charset="0"/>
                  <a:ea typeface="SeoulNamsan B" panose="02020603020101020101" pitchFamily="18" charset="-127"/>
                </a:endParaRPr>
              </a:p>
              <a:p>
                <a:pPr marL="0" marR="0" lvl="0" indent="0" defTabSz="914400" rtl="0" eaLnBrk="1" fontAlgn="auto" latinLnBrk="1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kumimoji="0" lang="en-US" altLang="ko-KR" sz="2000" b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SeoulNamsan B" panose="02020603020101020101" pitchFamily="18" charset="-127"/>
                  </a:rPr>
                  <a:t>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ko-KR" sz="2000" b="0" i="0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SeoulNamsan B" panose="02020603020101020101" pitchFamily="18" charset="-127"/>
                      </a:rPr>
                      <m:t>for</m:t>
                    </m:r>
                    <m:r>
                      <a:rPr kumimoji="0" lang="en-US" altLang="ko-KR" sz="2000" b="0" i="0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SeoulNamsan B" panose="02020603020101020101" pitchFamily="18" charset="-127"/>
                      </a:rPr>
                      <m:t> </m:t>
                    </m:r>
                    <m:r>
                      <a:rPr kumimoji="0" lang="en-US" altLang="ko-KR" sz="2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SeoulNamsan B" panose="02020603020101020101" pitchFamily="18" charset="-127"/>
                      </a:rPr>
                      <m:t>𝑗</m:t>
                    </m:r>
                    <m:r>
                      <a:rPr kumimoji="0" lang="en-US" altLang="ko-KR" sz="2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SeoulNamsan B" panose="02020603020101020101" pitchFamily="18" charset="-127"/>
                      </a:rPr>
                      <m:t>=0 </m:t>
                    </m:r>
                    <m:r>
                      <m:rPr>
                        <m:sty m:val="p"/>
                      </m:rPr>
                      <a:rPr kumimoji="0" lang="en-US" altLang="ko-KR" sz="2000" b="0" i="0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SeoulNamsan B" panose="02020603020101020101" pitchFamily="18" charset="-127"/>
                      </a:rPr>
                      <m:t>to</m:t>
                    </m:r>
                    <m:r>
                      <a:rPr kumimoji="0" lang="en-US" altLang="ko-KR" sz="2000" b="0" i="0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SeoulNamsan B" panose="02020603020101020101" pitchFamily="18" charset="-127"/>
                      </a:rPr>
                      <m:t> 7:</m:t>
                    </m:r>
                  </m:oMath>
                </a14:m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mbria Math" panose="02040503050406030204" pitchFamily="18" charset="0"/>
                  <a:ea typeface="SeoulNamsan B" panose="02020603020101020101" pitchFamily="18" charset="-127"/>
                </a:endParaRPr>
              </a:p>
              <a:p>
                <a:pPr marL="0" lvl="0" indent="0">
                  <a:lnSpc>
                    <a:spcPct val="80000"/>
                  </a:lnSpc>
                  <a:buNone/>
                  <a:defRPr/>
                </a:pPr>
                <a:r>
                  <a:rPr kumimoji="0" lang="en-US" altLang="ko-KR" sz="2000" b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SeoulNamsan B" panose="02020603020101020101" pitchFamily="18" charset="-127"/>
                  </a:rPr>
                  <a:t>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ko-KR" sz="2000" b="0" i="0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SeoulNamsan B" panose="02020603020101020101" pitchFamily="18" charset="-127"/>
                      </a:rPr>
                      <m:t>RK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eoulNamsan B" panose="02020603020101020101" pitchFamily="18" charset="-127"/>
                          </a:rPr>
                        </m:ctrlPr>
                      </m:dPr>
                      <m:e>
                        <m:r>
                          <a:rPr kumimoji="0" lang="en-US" altLang="ko-KR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eoulNamsan B" panose="02020603020101020101" pitchFamily="18" charset="-127"/>
                          </a:rPr>
                          <m:t>16</m:t>
                        </m:r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0" lang="en-US" altLang="ko-KR" sz="2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n-US" altLang="ko-KR" sz="2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8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⊞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  <a:ea typeface="SeoulNamsan B" panose="02020603020101020101" pitchFamily="18" charset="-127"/>
                          </a:rPr>
                          <m:t>16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+8</m:t>
                        </m:r>
                      </m:sub>
                    </m:sSub>
                  </m:oMath>
                </a14:m>
                <a:endParaRPr kumimoji="0" lang="en-US" altLang="ko-KR" sz="20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endParaRPr>
              </a:p>
              <a:p>
                <a:pPr marL="0" lvl="0" indent="0">
                  <a:lnSpc>
                    <a:spcPct val="80000"/>
                  </a:lnSpc>
                  <a:buNone/>
                  <a:defRPr/>
                </a:pPr>
                <a:r>
                  <a:rPr lang="en-US" altLang="ko-KR" sz="2000" dirty="0">
                    <a:ea typeface="SeoulNamsan B" panose="02020603020101020101" pitchFamily="18" charset="-127"/>
                  </a:rPr>
                  <a:t>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>
                        <a:latin typeface="Cambria Math" panose="02040503050406030204" pitchFamily="18" charset="0"/>
                        <a:ea typeface="SeoulNamsan B" panose="02020603020101020101" pitchFamily="18" charset="-127"/>
                      </a:rPr>
                      <m:t>for</m:t>
                    </m:r>
                    <m:r>
                      <a:rPr lang="en-US" altLang="ko-KR" sz="2000">
                        <a:latin typeface="Cambria Math" panose="02040503050406030204" pitchFamily="18" charset="0"/>
                        <a:ea typeface="SeoulNamsan B" panose="02020603020101020101" pitchFamily="18" charset="-127"/>
                      </a:rPr>
                      <m:t> 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SeoulNamsan B" panose="02020603020101020101" pitchFamily="18" charset="-127"/>
                      </a:rPr>
                      <m:t>𝑗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SeoulNamsan B" panose="02020603020101020101" pitchFamily="18" charset="-127"/>
                      </a:rPr>
                      <m:t>=0 </m:t>
                    </m:r>
                    <m:r>
                      <m:rPr>
                        <m:sty m:val="p"/>
                      </m:rPr>
                      <a:rPr lang="en-US" altLang="ko-KR" sz="2000">
                        <a:latin typeface="Cambria Math" panose="02040503050406030204" pitchFamily="18" charset="0"/>
                        <a:ea typeface="SeoulNamsan B" panose="02020603020101020101" pitchFamily="18" charset="-127"/>
                      </a:rPr>
                      <m:t>to</m:t>
                    </m:r>
                    <m:r>
                      <a:rPr lang="en-US" altLang="ko-KR" sz="2000">
                        <a:latin typeface="Cambria Math" panose="02040503050406030204" pitchFamily="18" charset="0"/>
                        <a:ea typeface="SeoulNamsan B" panose="02020603020101020101" pitchFamily="18" charset="-127"/>
                      </a:rPr>
                      <m:t> 7:</m:t>
                    </m:r>
                  </m:oMath>
                </a14:m>
                <a:endParaRPr lang="en-US" altLang="ko-KR" sz="2000" dirty="0">
                  <a:latin typeface="Cambria Math" panose="02040503050406030204" pitchFamily="18" charset="0"/>
                  <a:ea typeface="SeoulNamsan B" panose="02020603020101020101" pitchFamily="18" charset="-127"/>
                </a:endParaRPr>
              </a:p>
              <a:p>
                <a:pPr marL="0" lvl="0" indent="0">
                  <a:lnSpc>
                    <a:spcPct val="80000"/>
                  </a:lnSpc>
                  <a:buNone/>
                  <a:defRPr/>
                </a:pPr>
                <a:r>
                  <a:rPr lang="en-US" altLang="ko-KR" sz="2000" dirty="0">
                    <a:ea typeface="SeoulNamsan B" panose="02020603020101020101" pitchFamily="18" charset="-127"/>
                  </a:rPr>
                  <a:t>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>
                        <a:latin typeface="Cambria Math" panose="02040503050406030204" pitchFamily="18" charset="0"/>
                        <a:ea typeface="SeoulNamsan B" panose="02020603020101020101" pitchFamily="18" charset="-127"/>
                      </a:rPr>
                      <m:t>RK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SeoulNamsan B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sz="2000">
                            <a:latin typeface="Cambria Math" panose="02040503050406030204" pitchFamily="18" charset="0"/>
                            <a:ea typeface="SeoulNamsan B" panose="02020603020101020101" pitchFamily="18" charset="-127"/>
                          </a:rPr>
                          <m:t>16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+8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8</m:t>
                            </m:r>
                          </m:e>
                        </m:d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+8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⊞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  <a:ea typeface="SeoulNamsan B" panose="02020603020101020101" pitchFamily="18" charset="-127"/>
                          </a:rPr>
                          <m:t>16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+8</m:t>
                        </m:r>
                      </m:sub>
                    </m:sSub>
                  </m:oMath>
                </a14:m>
                <a:endParaRPr lang="en-US" altLang="ko-KR" sz="2000" dirty="0">
                  <a:latin typeface="SeoulNamsan B" panose="02020603020101020101" pitchFamily="18" charset="-127"/>
                  <a:ea typeface="SeoulNamsan B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2" name="텍스트 개체 틀 2">
                <a:extLst>
                  <a:ext uri="{FF2B5EF4-FFF2-40B4-BE49-F238E27FC236}">
                    <a16:creationId xmlns:a16="http://schemas.microsoft.com/office/drawing/2014/main" id="{D4633C60-CFC1-F03F-BEF7-4ED7DF5A4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89" y="1323824"/>
                <a:ext cx="7660819" cy="29819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59C316F-08B9-6A86-EF26-840D9951D39A}"/>
              </a:ext>
            </a:extLst>
          </p:cNvPr>
          <p:cNvSpPr txBox="1">
            <a:spLocks/>
          </p:cNvSpPr>
          <p:nvPr/>
        </p:nvSpPr>
        <p:spPr>
          <a:xfrm>
            <a:off x="2050874" y="1082727"/>
            <a:ext cx="2560716" cy="817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4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[ Key Schedule ]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049235-8802-7697-AD76-E08FDACBAE1A}"/>
              </a:ext>
            </a:extLst>
          </p:cNvPr>
          <p:cNvGrpSpPr/>
          <p:nvPr/>
        </p:nvGrpSpPr>
        <p:grpSpPr>
          <a:xfrm>
            <a:off x="5464199" y="2842799"/>
            <a:ext cx="6410233" cy="563418"/>
            <a:chOff x="3016796" y="2426277"/>
            <a:chExt cx="6410233" cy="563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텍스트 개체 틀 2">
                  <a:extLst>
                    <a:ext uri="{FF2B5EF4-FFF2-40B4-BE49-F238E27FC236}">
                      <a16:creationId xmlns:a16="http://schemas.microsoft.com/office/drawing/2014/main" id="{5CBEA72D-923C-B0B9-165B-34CC5DD80A1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16796" y="2426277"/>
                  <a:ext cx="6410233" cy="563418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marL="228600" indent="-22860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rtl="0" eaLnBrk="1" fontAlgn="auto" latinLnBrk="1" hangingPunct="1">
                    <a:lnSpc>
                      <a:spcPct val="15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Tx/>
                    <a:buSzTx/>
                    <a:buNone/>
                    <a:tabLst/>
                    <a:defRPr/>
                  </a:pPr>
                  <a:r>
                    <a:rPr kumimoji="0" lang="en-US" altLang="ko-KR" sz="1800" b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→</a:t>
                  </a:r>
                  <a:r>
                    <a:rPr kumimoji="0" lang="ko-KR" altLang="en-US" sz="1800" b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</m:ctrlPr>
                        </m:sSubPr>
                        <m:e>
                          <m:r>
                            <a:rPr kumimoji="0" lang="en-US" altLang="ko-KR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kumimoji="0" lang="en-US" altLang="ko-KR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ko-KR" altLang="en-US" sz="1800" b="1" dirty="0">
                      <a:solidFill>
                        <a:schemeClr val="accent1"/>
                      </a:solidFill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 추가 큐비트 </a:t>
                  </a:r>
                  <a:r>
                    <a:rPr lang="en-US" altLang="ko-KR" sz="1800" b="1" dirty="0">
                      <a:solidFill>
                        <a:schemeClr val="accent1"/>
                      </a:solidFill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3</a:t>
                  </a:r>
                  <a:r>
                    <a:rPr lang="ko-KR" altLang="en-US" sz="1800" b="1" dirty="0">
                      <a:solidFill>
                        <a:schemeClr val="accent1"/>
                      </a:solidFill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개 할당 </a:t>
                  </a:r>
                  <a:r>
                    <a:rPr lang="en-US" altLang="ko-KR" sz="1800" b="1" dirty="0">
                      <a:solidFill>
                        <a:schemeClr val="accent1"/>
                      </a:solidFill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&amp;</a:t>
                  </a:r>
                  <a:r>
                    <a:rPr lang="ko-KR" altLang="en-US" sz="1800" b="1" dirty="0">
                      <a:solidFill>
                        <a:schemeClr val="accent1"/>
                      </a:solidFill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 병렬 덧셈 수행  </a:t>
                  </a:r>
                  <a:r>
                    <a:rPr lang="en-US" altLang="ko-KR" sz="2000" b="1" dirty="0">
                      <a:solidFill>
                        <a:schemeClr val="accent1"/>
                      </a:solidFill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Depth </a:t>
                  </a:r>
                  <a:r>
                    <a:rPr lang="ko-KR" altLang="en-US" sz="2000" b="1" dirty="0">
                      <a:solidFill>
                        <a:schemeClr val="accent1"/>
                      </a:solidFill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줄임</a:t>
                  </a:r>
                  <a:endParaRPr kumimoji="0" lang="en-US" altLang="ko-KR" sz="18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oulNamsan B" panose="02020603020101020101" pitchFamily="18" charset="-127"/>
                    <a:ea typeface="SeoulNamsan B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29" name="텍스트 개체 틀 2">
                  <a:extLst>
                    <a:ext uri="{FF2B5EF4-FFF2-40B4-BE49-F238E27FC236}">
                      <a16:creationId xmlns:a16="http://schemas.microsoft.com/office/drawing/2014/main" id="{5CBEA72D-923C-B0B9-165B-34CC5DD80A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6796" y="2426277"/>
                  <a:ext cx="6410233" cy="563418"/>
                </a:xfrm>
                <a:prstGeom prst="rect">
                  <a:avLst/>
                </a:prstGeom>
                <a:blipFill>
                  <a:blip r:embed="rId4"/>
                  <a:stretch>
                    <a:fillRect l="-791" b="-1304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075F794-613B-9EC0-8337-51BF5AC3D95A}"/>
                </a:ext>
              </a:extLst>
            </p:cNvPr>
            <p:cNvSpPr/>
            <p:nvPr/>
          </p:nvSpPr>
          <p:spPr>
            <a:xfrm>
              <a:off x="7478277" y="2506750"/>
              <a:ext cx="1383532" cy="482945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222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양자 회로 구현 동향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3.2.2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LEA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7C8090-AA60-36A7-B54E-0A0F32DA86DD}"/>
              </a:ext>
            </a:extLst>
          </p:cNvPr>
          <p:cNvGrpSpPr/>
          <p:nvPr/>
        </p:nvGrpSpPr>
        <p:grpSpPr>
          <a:xfrm>
            <a:off x="5871573" y="3081861"/>
            <a:ext cx="5562389" cy="563418"/>
            <a:chOff x="3016796" y="2426277"/>
            <a:chExt cx="5562389" cy="563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텍스트 개체 틀 2">
                  <a:extLst>
                    <a:ext uri="{FF2B5EF4-FFF2-40B4-BE49-F238E27FC236}">
                      <a16:creationId xmlns:a16="http://schemas.microsoft.com/office/drawing/2014/main" id="{45FCD984-E088-6789-5BC9-E59C32800D8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16796" y="2426277"/>
                  <a:ext cx="5562389" cy="563418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marL="228600" indent="-22860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0" indent="0">
                    <a:lnSpc>
                      <a:spcPct val="150000"/>
                    </a:lnSpc>
                    <a:buNone/>
                    <a:defRPr/>
                  </a:pPr>
                  <a:r>
                    <a:rPr lang="en-US" altLang="ko-KR" sz="1800" b="1" dirty="0">
                      <a:solidFill>
                        <a:schemeClr val="accent1"/>
                      </a:solidFill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→</a:t>
                  </a:r>
                  <a:r>
                    <a:rPr kumimoji="0" lang="ko-KR" altLang="en-US" sz="1800" b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</m:ctrlPr>
                        </m:sSubPr>
                        <m:e>
                          <m:r>
                            <a:rPr kumimoji="0" lang="en-US" altLang="ko-KR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kumimoji="0" lang="en-US" altLang="ko-KR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ko-KR" altLang="en-US" sz="1800" b="1" dirty="0">
                      <a:solidFill>
                        <a:schemeClr val="accent1"/>
                      </a:solidFill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 추가 </a:t>
                  </a:r>
                  <a:r>
                    <a:rPr lang="ko-KR" altLang="en-US" sz="1800" b="1" dirty="0" err="1">
                      <a:solidFill>
                        <a:schemeClr val="accent1"/>
                      </a:solidFill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큐비트</a:t>
                  </a:r>
                  <a:r>
                    <a:rPr lang="ko-KR" altLang="en-US" sz="1800" b="1" dirty="0">
                      <a:solidFill>
                        <a:schemeClr val="accent1"/>
                      </a:solidFill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 할당 </a:t>
                  </a:r>
                  <a:r>
                    <a:rPr lang="en-US" altLang="ko-KR" sz="1800" b="1" dirty="0">
                      <a:solidFill>
                        <a:schemeClr val="accent1"/>
                      </a:solidFill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&amp;</a:t>
                  </a:r>
                  <a:r>
                    <a:rPr lang="ko-KR" altLang="en-US" sz="1800" b="1" dirty="0">
                      <a:solidFill>
                        <a:schemeClr val="accent1"/>
                      </a:solidFill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 병렬 연산 수행  </a:t>
                  </a:r>
                  <a:r>
                    <a:rPr lang="en-US" altLang="ko-KR" sz="2000" b="1" dirty="0">
                      <a:solidFill>
                        <a:schemeClr val="accent1"/>
                      </a:solidFill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Depth </a:t>
                  </a:r>
                  <a:r>
                    <a:rPr lang="ko-KR" altLang="en-US" sz="2000" b="1" dirty="0">
                      <a:solidFill>
                        <a:schemeClr val="accent1"/>
                      </a:solidFill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줄임</a:t>
                  </a:r>
                  <a:endParaRPr kumimoji="0" lang="en-US" altLang="ko-KR" sz="18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oulNamsan B" panose="02020603020101020101" pitchFamily="18" charset="-127"/>
                    <a:ea typeface="SeoulNamsan B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3" name="텍스트 개체 틀 2">
                  <a:extLst>
                    <a:ext uri="{FF2B5EF4-FFF2-40B4-BE49-F238E27FC236}">
                      <a16:creationId xmlns:a16="http://schemas.microsoft.com/office/drawing/2014/main" id="{45FCD984-E088-6789-5BC9-E59C32800D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6796" y="2426277"/>
                  <a:ext cx="5562389" cy="563418"/>
                </a:xfrm>
                <a:prstGeom prst="rect">
                  <a:avLst/>
                </a:prstGeom>
                <a:blipFill>
                  <a:blip r:embed="rId2"/>
                  <a:stretch>
                    <a:fillRect l="-911" b="-1304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3F78F2C-54A3-84E8-E9AF-441CCD2BECA2}"/>
                </a:ext>
              </a:extLst>
            </p:cNvPr>
            <p:cNvSpPr/>
            <p:nvPr/>
          </p:nvSpPr>
          <p:spPr>
            <a:xfrm>
              <a:off x="7082208" y="2506750"/>
              <a:ext cx="1383532" cy="482945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2">
                <a:extLst>
                  <a:ext uri="{FF2B5EF4-FFF2-40B4-BE49-F238E27FC236}">
                    <a16:creationId xmlns:a16="http://schemas.microsoft.com/office/drawing/2014/main" id="{D6054D7C-CD11-5FBE-0816-A8CB1BD296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612" y="2369782"/>
                <a:ext cx="5562388" cy="29819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1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eoulNamsan B" panose="02020603020101020101" pitchFamily="18" charset="-127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ko-KR" sz="240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</m:ctrlPr>
                        </m:dPr>
                        <m:e>
                          <m: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  <m:t>0</m:t>
                          </m:r>
                        </m:e>
                      </m:d>
                      <m:r>
                        <a:rPr kumimoji="0" lang="en-US" altLang="ko-KR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eoulNamsan B" panose="02020603020101020101" pitchFamily="18" charset="-127"/>
                        </a:rPr>
                        <m:t>=</m:t>
                      </m:r>
                      <m:d>
                        <m:dPr>
                          <m:ctrlP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</m:ctrlPr>
                        </m:dPr>
                        <m:e>
                          <m: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  <m:t>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eoulNamsan B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eoulNamsan B" panose="02020603020101020101" pitchFamily="18" charset="-127"/>
                                </a:rPr>
                                <m:t>0</m:t>
                              </m:r>
                            </m:e>
                          </m:d>
                          <m: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⊞</m:t>
                          </m:r>
                          <m:d>
                            <m:dPr>
                              <m:ctrlP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ko-K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0" lang="en-US" altLang="ko-K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0" lang="en-US" altLang="ko-K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0" lang="en-US" altLang="ko-K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𝑚𝑜𝑑</m:t>
                                  </m:r>
                                  <m:r>
                                    <a:rPr kumimoji="0" lang="en-US" altLang="ko-K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4</m:t>
                                  </m:r>
                                </m:sub>
                              </m:sSub>
                              <m: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⋘</m:t>
                              </m:r>
                              <m: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kumimoji="0" lang="en-US" altLang="ko-KR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⋘1</m:t>
                      </m:r>
                    </m:oMath>
                  </m:oMathPara>
                </a14:m>
                <a:endParaRPr kumimoji="0" lang="en-US" altLang="ko-KR" sz="24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oulNamsan B" panose="02020603020101020101" pitchFamily="18" charset="-127"/>
                  <a:ea typeface="SeoulNamsan B" panose="02020603020101020101" pitchFamily="18" charset="-127"/>
                </a:endParaRPr>
              </a:p>
              <a:p>
                <a:pPr marL="0" lvl="0" indent="0">
                  <a:lnSpc>
                    <a:spcPct val="15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  <a:ea typeface="SeoulNamsan B" panose="02020603020101020101" pitchFamily="18" charset="-127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  <m:t>1</m:t>
                          </m:r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  <a:ea typeface="SeoulNamsan B" panose="02020603020101020101" pitchFamily="18" charset="-127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  <m:t>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SeoulNamsan B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SeoulNamsan B" panose="02020603020101020101" pitchFamily="18" charset="-127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⊞</m:t>
                          </m:r>
                          <m:d>
                            <m:d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𝑚𝑜𝑑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4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⋘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+1)</m:t>
                              </m:r>
                            </m:e>
                          </m:d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⋘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ko-KR" sz="2400" dirty="0">
                  <a:latin typeface="SeoulNamsan B" panose="02020603020101020101" pitchFamily="18" charset="-127"/>
                  <a:ea typeface="SeoulNamsan B" panose="02020603020101020101" pitchFamily="18" charset="-127"/>
                </a:endParaRPr>
              </a:p>
              <a:p>
                <a:pPr marL="0" lvl="0" indent="0">
                  <a:lnSpc>
                    <a:spcPct val="15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  <a:ea typeface="SeoulNamsan B" panose="02020603020101020101" pitchFamily="18" charset="-127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  <m:t>2</m:t>
                          </m:r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  <a:ea typeface="SeoulNamsan B" panose="02020603020101020101" pitchFamily="18" charset="-127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  <m:t>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SeoulNamsan B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SeoulNamsan B" panose="02020603020101020101" pitchFamily="18" charset="-127"/>
                                </a:rPr>
                                <m:t>2</m:t>
                              </m:r>
                            </m:e>
                          </m:d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⊞</m:t>
                          </m:r>
                          <m:d>
                            <m:d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𝑚𝑜𝑑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4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⋘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+2)</m:t>
                              </m:r>
                            </m:e>
                          </m:d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⋘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altLang="ko-KR" sz="2400" dirty="0">
                  <a:latin typeface="SeoulNamsan B" panose="02020603020101020101" pitchFamily="18" charset="-127"/>
                  <a:ea typeface="SeoulNamsan B" panose="02020603020101020101" pitchFamily="18" charset="-127"/>
                </a:endParaRPr>
              </a:p>
              <a:p>
                <a:pPr marL="0" lvl="0" indent="0">
                  <a:lnSpc>
                    <a:spcPct val="15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  <a:ea typeface="SeoulNamsan B" panose="02020603020101020101" pitchFamily="18" charset="-127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  <m:t>3</m:t>
                          </m:r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  <a:ea typeface="SeoulNamsan B" panose="02020603020101020101" pitchFamily="18" charset="-127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  <m:t>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SeoulNamsan B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SeoulNamsan B" panose="02020603020101020101" pitchFamily="18" charset="-127"/>
                                </a:rPr>
                                <m:t>3</m:t>
                              </m:r>
                            </m:e>
                          </m:d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⊞</m:t>
                          </m:r>
                          <m:d>
                            <m:d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𝑚𝑜𝑑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4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⋘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+3)</m:t>
                              </m:r>
                            </m:e>
                          </m:d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⋘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dirty="0">
                  <a:latin typeface="SeoulNamsan B" panose="02020603020101020101" pitchFamily="18" charset="-127"/>
                  <a:ea typeface="SeoulNamsan B" panose="02020603020101020101" pitchFamily="18" charset="-127"/>
                </a:endParaRPr>
              </a:p>
              <a:p>
                <a:pPr marL="0" lvl="0" indent="0">
                  <a:lnSpc>
                    <a:spcPct val="15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  <m:t>𝑅𝐾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  <a:ea typeface="SeoulNamsan B" panose="02020603020101020101" pitchFamily="18" charset="-127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  <m:t>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SeoulNamsan B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SeoulNamsan B" panose="02020603020101020101" pitchFamily="18" charset="-127"/>
                                </a:rPr>
                                <m:t>0</m:t>
                              </m:r>
                            </m:e>
                          </m:d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  <m:t>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SeoulNamsan B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SeoulNamsan B" panose="02020603020101020101" pitchFamily="18" charset="-127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  <m:t>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SeoulNamsan B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SeoulNamsan B" panose="02020603020101020101" pitchFamily="18" charset="-127"/>
                                </a:rPr>
                                <m:t>2</m:t>
                              </m:r>
                            </m:e>
                          </m:d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  <m:t>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SeoulNamsan B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SeoulNamsan B" panose="02020603020101020101" pitchFamily="18" charset="-127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  <m:t>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SeoulNamsan B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SeoulNamsan B" panose="02020603020101020101" pitchFamily="18" charset="-127"/>
                                </a:rPr>
                                <m:t>3</m:t>
                              </m:r>
                            </m:e>
                          </m:d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  <m:t>𝐾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  <m:t>[1]</m:t>
                          </m:r>
                        </m:e>
                      </m:d>
                    </m:oMath>
                  </m:oMathPara>
                </a14:m>
                <a:endParaRPr lang="en-US" altLang="ko-KR" sz="2400" dirty="0">
                  <a:latin typeface="SeoulNamsan B" panose="02020603020101020101" pitchFamily="18" charset="-127"/>
                  <a:ea typeface="SeoulNamsan B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6" name="텍스트 개체 틀 2">
                <a:extLst>
                  <a:ext uri="{FF2B5EF4-FFF2-40B4-BE49-F238E27FC236}">
                    <a16:creationId xmlns:a16="http://schemas.microsoft.com/office/drawing/2014/main" id="{D6054D7C-CD11-5FBE-0816-A8CB1BD29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12" y="2369782"/>
                <a:ext cx="5562388" cy="2981955"/>
              </a:xfrm>
              <a:prstGeom prst="rect">
                <a:avLst/>
              </a:prstGeom>
              <a:blipFill>
                <a:blip r:embed="rId3"/>
                <a:stretch>
                  <a:fillRect l="-2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59D6F58B-B91F-2EA1-84BD-34791C31DA38}"/>
              </a:ext>
            </a:extLst>
          </p:cNvPr>
          <p:cNvSpPr txBox="1">
            <a:spLocks/>
          </p:cNvSpPr>
          <p:nvPr/>
        </p:nvSpPr>
        <p:spPr>
          <a:xfrm>
            <a:off x="1585085" y="1789634"/>
            <a:ext cx="2560716" cy="817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4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[ Key Schedule ]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2BC7B8-FAA4-892C-5DA1-89F4D8A9EAA7}"/>
              </a:ext>
            </a:extLst>
          </p:cNvPr>
          <p:cNvGrpSpPr/>
          <p:nvPr/>
        </p:nvGrpSpPr>
        <p:grpSpPr>
          <a:xfrm>
            <a:off x="5109575" y="2369782"/>
            <a:ext cx="6713358" cy="762162"/>
            <a:chOff x="3016796" y="2426277"/>
            <a:chExt cx="6713358" cy="7621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텍스트 개체 틀 2">
                  <a:extLst>
                    <a:ext uri="{FF2B5EF4-FFF2-40B4-BE49-F238E27FC236}">
                      <a16:creationId xmlns:a16="http://schemas.microsoft.com/office/drawing/2014/main" id="{1DF566B0-2118-6F2F-A951-12F454BD1B3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16796" y="2426277"/>
                  <a:ext cx="6713358" cy="762162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marL="228600" indent="-22860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0" indent="0">
                    <a:lnSpc>
                      <a:spcPct val="150000"/>
                    </a:lnSpc>
                    <a:buNone/>
                    <a:defRPr/>
                  </a:pPr>
                  <a:r>
                    <a:rPr lang="en-US" altLang="ko-KR" sz="1800" b="1" dirty="0">
                      <a:solidFill>
                        <a:schemeClr val="accent1"/>
                      </a:solidFill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→</a:t>
                  </a:r>
                  <a:r>
                    <a:rPr kumimoji="0" lang="ko-KR" altLang="en-US" sz="1800" b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 </a:t>
                  </a:r>
                  <a:r>
                    <a:rPr kumimoji="0" lang="en-US" altLang="ko-KR" sz="1800" b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carry qubit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</m:ctrlPr>
                        </m:sSubPr>
                        <m:e>
                          <m:r>
                            <a:rPr kumimoji="0" lang="en-US" altLang="ko-KR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kumimoji="0" lang="en-US" altLang="ko-KR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eoulNamsan B" panose="02020603020101020101" pitchFamily="18" charset="-127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ko-KR" altLang="en-US" sz="1800" b="1" dirty="0">
                      <a:solidFill>
                        <a:schemeClr val="accent1"/>
                      </a:solidFill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 추가 </a:t>
                  </a:r>
                  <a:r>
                    <a:rPr lang="ko-KR" altLang="en-US" sz="1800" b="1" dirty="0" err="1">
                      <a:solidFill>
                        <a:schemeClr val="accent1"/>
                      </a:solidFill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큐비트</a:t>
                  </a:r>
                  <a:r>
                    <a:rPr lang="ko-KR" altLang="en-US" sz="1800" b="1" dirty="0">
                      <a:solidFill>
                        <a:schemeClr val="accent1"/>
                      </a:solidFill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 할당 </a:t>
                  </a:r>
                  <a:r>
                    <a:rPr lang="en-US" altLang="ko-KR" sz="1800" b="1" dirty="0">
                      <a:solidFill>
                        <a:schemeClr val="accent1"/>
                      </a:solidFill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&amp;</a:t>
                  </a:r>
                  <a:r>
                    <a:rPr lang="ko-KR" altLang="en-US" sz="1800" b="1" dirty="0">
                      <a:solidFill>
                        <a:schemeClr val="accent1"/>
                      </a:solidFill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 병렬 덧셈 수행  </a:t>
                  </a:r>
                  <a:r>
                    <a:rPr lang="en-US" altLang="ko-KR" sz="2000" b="1" dirty="0">
                      <a:solidFill>
                        <a:schemeClr val="accent1"/>
                      </a:solidFill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Depth </a:t>
                  </a:r>
                  <a:r>
                    <a:rPr lang="ko-KR" altLang="en-US" sz="2000" b="1" dirty="0">
                      <a:solidFill>
                        <a:schemeClr val="accent1"/>
                      </a:solidFill>
                      <a:latin typeface="SeoulNamsan B" panose="02020603020101020101" pitchFamily="18" charset="-127"/>
                      <a:ea typeface="SeoulNamsan B" panose="02020603020101020101" pitchFamily="18" charset="-127"/>
                    </a:rPr>
                    <a:t>줄임</a:t>
                  </a:r>
                  <a:endParaRPr kumimoji="0" lang="en-US" altLang="ko-KR" sz="18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oulNamsan B" panose="02020603020101020101" pitchFamily="18" charset="-127"/>
                    <a:ea typeface="SeoulNamsan B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12" name="텍스트 개체 틀 2">
                  <a:extLst>
                    <a:ext uri="{FF2B5EF4-FFF2-40B4-BE49-F238E27FC236}">
                      <a16:creationId xmlns:a16="http://schemas.microsoft.com/office/drawing/2014/main" id="{1DF566B0-2118-6F2F-A951-12F454BD1B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6796" y="2426277"/>
                  <a:ext cx="6713358" cy="762162"/>
                </a:xfrm>
                <a:prstGeom prst="rect">
                  <a:avLst/>
                </a:prstGeom>
                <a:blipFill>
                  <a:blip r:embed="rId4"/>
                  <a:stretch>
                    <a:fillRect l="-756" r="-189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BD20750-DFEB-5B22-640B-7D1542C28E57}"/>
                </a:ext>
              </a:extLst>
            </p:cNvPr>
            <p:cNvSpPr/>
            <p:nvPr/>
          </p:nvSpPr>
          <p:spPr>
            <a:xfrm>
              <a:off x="8266239" y="2585064"/>
              <a:ext cx="1383532" cy="482945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6FE16684-5A0D-DFBB-D3D8-8B05207F66EF}"/>
              </a:ext>
            </a:extLst>
          </p:cNvPr>
          <p:cNvSpPr txBox="1">
            <a:spLocks/>
          </p:cNvSpPr>
          <p:nvPr/>
        </p:nvSpPr>
        <p:spPr>
          <a:xfrm>
            <a:off x="4971993" y="2015239"/>
            <a:ext cx="3873276" cy="817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18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(ripple-carry modular adder)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개체 틀 2">
                <a:extLst>
                  <a:ext uri="{FF2B5EF4-FFF2-40B4-BE49-F238E27FC236}">
                    <a16:creationId xmlns:a16="http://schemas.microsoft.com/office/drawing/2014/main" id="{DA70A9E2-D1B1-3F52-FE9C-8CDFAB52E4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1367" y="3430383"/>
                <a:ext cx="3873276" cy="56341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>
                  <a:lnSpc>
                    <a:spcPct val="150000"/>
                  </a:lnSpc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oulNamsan B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1600" b="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1600" b="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oulNamsan B" panose="02020603020101020101" pitchFamily="18" charset="-127"/>
                          </a:rPr>
                          <m:t>0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16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oulNamsan B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oulNamsan B" panose="02020603020101020101" pitchFamily="18" charset="-127"/>
                          </a:rPr>
                          <m:t>0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SeoulNamsan B" panose="02020603020101020101" pitchFamily="18" charset="-127"/>
                      </a:rPr>
                      <m:t>~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oulNamsan B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1600" b="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1600" b="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eoulNamsan B" panose="02020603020101020101" pitchFamily="18" charset="-127"/>
                          </a:rPr>
                          <m:t>0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SeoulNamsan B" panose="02020603020101020101" pitchFamily="18" charset="-127"/>
                      </a:rPr>
                      <m:t>[</m:t>
                    </m:r>
                    <m:r>
                      <a:rPr lang="en-US" altLang="ko-KR" sz="1600" b="0" i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SeoulNamsan B" panose="02020603020101020101" pitchFamily="18" charset="-127"/>
                      </a:rPr>
                      <m:t>3]</m:t>
                    </m:r>
                  </m:oMath>
                </a14:m>
                <a:r>
                  <a:rPr kumimoji="0" lang="en-US" altLang="ko-KR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latin typeface="SeoulNamsan B" panose="02020603020101020101" pitchFamily="18" charset="-127"/>
                    <a:ea typeface="SeoulNamsan B" panose="02020603020101020101" pitchFamily="18" charset="-127"/>
                  </a:rPr>
                  <a:t> (LEA-128)</a:t>
                </a:r>
              </a:p>
            </p:txBody>
          </p:sp>
        </mc:Choice>
        <mc:Fallback xmlns="">
          <p:sp>
            <p:nvSpPr>
              <p:cNvPr id="15" name="텍스트 개체 틀 2">
                <a:extLst>
                  <a:ext uri="{FF2B5EF4-FFF2-40B4-BE49-F238E27FC236}">
                    <a16:creationId xmlns:a16="http://schemas.microsoft.com/office/drawing/2014/main" id="{DA70A9E2-D1B1-3F52-FE9C-8CDFAB52E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367" y="3430383"/>
                <a:ext cx="3873276" cy="563418"/>
              </a:xfrm>
              <a:prstGeom prst="rect">
                <a:avLst/>
              </a:prstGeom>
              <a:blipFill>
                <a:blip r:embed="rId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531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4745</TotalTime>
  <Words>628</Words>
  <Application>Microsoft Macintosh PowerPoint</Application>
  <PresentationFormat>와이드스크린</PresentationFormat>
  <Paragraphs>110</Paragraphs>
  <Slides>13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서울남산체 M</vt:lpstr>
      <vt:lpstr>서울남산체 B</vt:lpstr>
      <vt:lpstr>SeoulNamsan EB</vt:lpstr>
      <vt:lpstr>Cambria Math</vt:lpstr>
      <vt:lpstr>Arial</vt:lpstr>
      <vt:lpstr>SEOULNAMSAN M</vt:lpstr>
      <vt:lpstr>서울남산체 EB</vt:lpstr>
      <vt:lpstr>맑은 고딕</vt:lpstr>
      <vt:lpstr>SEOULNAMSAN B</vt:lpstr>
      <vt:lpstr>제목 테마</vt:lpstr>
      <vt:lpstr>1_제목 테마</vt:lpstr>
      <vt:lpstr>2_제목 테마</vt:lpstr>
      <vt:lpstr>대칭키 기반 경량 블록 암호의 양자 회로 구현 동향</vt:lpstr>
      <vt:lpstr>1. 서론</vt:lpstr>
      <vt:lpstr>2. 관련 연구 2.1 NIST 보안 레벨</vt:lpstr>
      <vt:lpstr>2. 관련 연구 2.2 Jaques의 최적화된 AES 양자회로</vt:lpstr>
      <vt:lpstr>3. 양자 회로 구현 동향 3.1.1 GIFT</vt:lpstr>
      <vt:lpstr>3. 양자 회로 구현 동향 3.1.2 PRESENT</vt:lpstr>
      <vt:lpstr>3. 양자 회로 구현 동향 3.1.3 PIPO</vt:lpstr>
      <vt:lpstr>3. 양자 회로 구현 동향 3.2.1 HIGHT</vt:lpstr>
      <vt:lpstr>3. 양자 회로 구현 동향 3.2.2 LEA</vt:lpstr>
      <vt:lpstr>3. 양자 회로 구현 동향 3.2.3 CHAM</vt:lpstr>
      <vt:lpstr>4. 양자 공격 복잡도 비교 및 평가</vt:lpstr>
      <vt:lpstr>5. 결론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양유진</cp:lastModifiedBy>
  <cp:revision>153</cp:revision>
  <dcterms:created xsi:type="dcterms:W3CDTF">2019-03-05T04:29:07Z</dcterms:created>
  <dcterms:modified xsi:type="dcterms:W3CDTF">2022-06-15T07:05:14Z</dcterms:modified>
</cp:coreProperties>
</file>